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17" r:id="rId4"/>
    <p:sldMasterId id="2147483819" r:id="rId5"/>
    <p:sldMasterId id="2147483827" r:id="rId6"/>
    <p:sldMasterId id="2147483829" r:id="rId7"/>
    <p:sldMasterId id="2147483837" r:id="rId8"/>
  </p:sldMasterIdLst>
  <p:notesMasterIdLst>
    <p:notesMasterId r:id="rId39"/>
  </p:notesMasterIdLst>
  <p:handoutMasterIdLst>
    <p:handoutMasterId r:id="rId40"/>
  </p:handoutMasterIdLst>
  <p:sldIdLst>
    <p:sldId id="710" r:id="rId9"/>
    <p:sldId id="732" r:id="rId10"/>
    <p:sldId id="736" r:id="rId11"/>
    <p:sldId id="745" r:id="rId12"/>
    <p:sldId id="769" r:id="rId13"/>
    <p:sldId id="743" r:id="rId14"/>
    <p:sldId id="744" r:id="rId15"/>
    <p:sldId id="768" r:id="rId16"/>
    <p:sldId id="746" r:id="rId17"/>
    <p:sldId id="770" r:id="rId18"/>
    <p:sldId id="767" r:id="rId19"/>
    <p:sldId id="741" r:id="rId20"/>
    <p:sldId id="771" r:id="rId21"/>
    <p:sldId id="748" r:id="rId22"/>
    <p:sldId id="772" r:id="rId23"/>
    <p:sldId id="750" r:id="rId24"/>
    <p:sldId id="774" r:id="rId25"/>
    <p:sldId id="749" r:id="rId26"/>
    <p:sldId id="751" r:id="rId27"/>
    <p:sldId id="773" r:id="rId28"/>
    <p:sldId id="747" r:id="rId29"/>
    <p:sldId id="733" r:id="rId30"/>
    <p:sldId id="775" r:id="rId31"/>
    <p:sldId id="739" r:id="rId32"/>
    <p:sldId id="738" r:id="rId33"/>
    <p:sldId id="740" r:id="rId34"/>
    <p:sldId id="766" r:id="rId35"/>
    <p:sldId id="776" r:id="rId36"/>
    <p:sldId id="780" r:id="rId37"/>
    <p:sldId id="720" r:id="rId38"/>
  </p:sldIdLst>
  <p:sldSz cx="12192000" cy="6858000"/>
  <p:notesSz cx="10020300" cy="68881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D7660C0-F991-48C0-AA19-2CCF0291D757}">
          <p14:sldIdLst>
            <p14:sldId id="710"/>
            <p14:sldId id="732"/>
            <p14:sldId id="736"/>
            <p14:sldId id="745"/>
            <p14:sldId id="769"/>
            <p14:sldId id="743"/>
            <p14:sldId id="744"/>
            <p14:sldId id="768"/>
            <p14:sldId id="746"/>
            <p14:sldId id="770"/>
            <p14:sldId id="767"/>
            <p14:sldId id="741"/>
            <p14:sldId id="771"/>
            <p14:sldId id="748"/>
            <p14:sldId id="772"/>
            <p14:sldId id="750"/>
            <p14:sldId id="774"/>
            <p14:sldId id="749"/>
            <p14:sldId id="751"/>
            <p14:sldId id="773"/>
            <p14:sldId id="747"/>
            <p14:sldId id="733"/>
            <p14:sldId id="775"/>
            <p14:sldId id="739"/>
            <p14:sldId id="738"/>
            <p14:sldId id="740"/>
            <p14:sldId id="766"/>
            <p14:sldId id="776"/>
            <p14:sldId id="780"/>
            <p14:sldId id="7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6BC79C-A950-5D89-50A0-1EEF5B169321}" name="Francesca Geach" initials="FG" userId="S::francesca.geach@churchofengland.org::486a1435-4b2d-4549-a24d-591559a5fc2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ther Stewart" initials="ES" lastIdx="1" clrIdx="0">
    <p:extLst>
      <p:ext uri="{19B8F6BF-5375-455C-9EA6-DF929625EA0E}">
        <p15:presenceInfo xmlns:p15="http://schemas.microsoft.com/office/powerpoint/2012/main" userId="S-1-5-21-701445616-2922366663-1984576697-5373" providerId="AD"/>
      </p:ext>
    </p:extLst>
  </p:cmAuthor>
  <p:cmAuthor id="2" name="Helen Simpkiss" initials="HS" lastIdx="6" clrIdx="1">
    <p:extLst>
      <p:ext uri="{19B8F6BF-5375-455C-9EA6-DF929625EA0E}">
        <p15:presenceInfo xmlns:p15="http://schemas.microsoft.com/office/powerpoint/2012/main" userId="S::helen.simpkiss@churchofengland.org::800f31f6-4857-4278-b06c-3059505c1d31" providerId="AD"/>
      </p:ext>
    </p:extLst>
  </p:cmAuthor>
  <p:cmAuthor id="3" name="Jonathan de Bernhardt Wood" initials="JW" lastIdx="18" clrIdx="2">
    <p:extLst>
      <p:ext uri="{19B8F6BF-5375-455C-9EA6-DF929625EA0E}">
        <p15:presenceInfo xmlns:p15="http://schemas.microsoft.com/office/powerpoint/2012/main" userId="S::jonathan.debernhardtwood@churchofengland.org::491d15f2-54e1-4170-9912-1a77e8373694" providerId="AD"/>
      </p:ext>
    </p:extLst>
  </p:cmAuthor>
  <p:cmAuthor id="4" name="Martha Weatherill" initials="MW" lastIdx="3" clrIdx="3">
    <p:extLst>
      <p:ext uri="{19B8F6BF-5375-455C-9EA6-DF929625EA0E}">
        <p15:presenceInfo xmlns:p15="http://schemas.microsoft.com/office/powerpoint/2012/main" userId="S::martha.weatherill@churchofengland.org::02d409db-b999-455d-87d0-1ec5d439a18d" providerId="AD"/>
      </p:ext>
    </p:extLst>
  </p:cmAuthor>
  <p:cmAuthor id="5" name="Francesca Geach" initials="FG" lastIdx="1" clrIdx="4">
    <p:extLst>
      <p:ext uri="{19B8F6BF-5375-455C-9EA6-DF929625EA0E}">
        <p15:presenceInfo xmlns:p15="http://schemas.microsoft.com/office/powerpoint/2012/main" userId="S::francesca.geach@churchofengland.org::486a1435-4b2d-4549-a24d-591559a5fc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B8B4"/>
    <a:srgbClr val="00A8A4"/>
    <a:srgbClr val="33CCCC"/>
    <a:srgbClr val="613F8B"/>
    <a:srgbClr val="660066"/>
    <a:srgbClr val="9900CC"/>
    <a:srgbClr val="6699FF"/>
    <a:srgbClr val="9999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84426" autoAdjust="0"/>
  </p:normalViewPr>
  <p:slideViewPr>
    <p:cSldViewPr snapToGrid="0">
      <p:cViewPr varScale="1">
        <p:scale>
          <a:sx n="96" d="100"/>
          <a:sy n="96" d="100"/>
        </p:scale>
        <p:origin x="113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microsoft.com/office/2018/10/relationships/authors" Target="authors.xml"/><Relationship Id="rId20" Type="http://schemas.openxmlformats.org/officeDocument/2006/relationships/slide" Target="slides/slide12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660483742184332"/>
          <c:y val="0.11156314256411629"/>
          <c:w val="0.45987223513360403"/>
          <c:h val="0.78934591588149783"/>
        </c:manualLayout>
      </c:layout>
      <c:pieChart>
        <c:varyColors val="1"/>
        <c:ser>
          <c:idx val="1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B38FEE"/>
            </a:solidFill>
            <a:ln w="14913">
              <a:noFill/>
              <a:prstDash val="solid"/>
            </a:ln>
          </c:spPr>
          <c:explosion val="5"/>
          <c:dPt>
            <c:idx val="0"/>
            <c:bubble3D val="0"/>
            <c:spPr>
              <a:solidFill>
                <a:schemeClr val="accent2"/>
              </a:solidFill>
              <a:ln w="29826">
                <a:noFill/>
              </a:ln>
            </c:spPr>
            <c:extLst>
              <c:ext xmlns:c16="http://schemas.microsoft.com/office/drawing/2014/chart" uri="{C3380CC4-5D6E-409C-BE32-E72D297353CC}">
                <c16:uniqueId val="{00000001-8F16-0641-85B5-5A5CBB431A7C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9826">
                <a:noFill/>
              </a:ln>
            </c:spPr>
            <c:extLst>
              <c:ext xmlns:c16="http://schemas.microsoft.com/office/drawing/2014/chart" uri="{C3380CC4-5D6E-409C-BE32-E72D297353CC}">
                <c16:uniqueId val="{00000003-8F16-0641-85B5-5A5CBB431A7C}"/>
              </c:ext>
            </c:extLst>
          </c:dPt>
          <c:dPt>
            <c:idx val="2"/>
            <c:bubble3D val="0"/>
            <c:spPr>
              <a:solidFill>
                <a:srgbClr val="B4209F">
                  <a:lumMod val="40000"/>
                  <a:lumOff val="60000"/>
                </a:srgbClr>
              </a:solidFill>
              <a:ln w="29826">
                <a:noFill/>
              </a:ln>
            </c:spPr>
            <c:extLst>
              <c:ext xmlns:c16="http://schemas.microsoft.com/office/drawing/2014/chart" uri="{C3380CC4-5D6E-409C-BE32-E72D297353CC}">
                <c16:uniqueId val="{00000005-8F16-0641-85B5-5A5CBB431A7C}"/>
              </c:ext>
            </c:extLst>
          </c:dPt>
          <c:dPt>
            <c:idx val="3"/>
            <c:bubble3D val="0"/>
            <c:spPr>
              <a:solidFill>
                <a:srgbClr val="1F91B5">
                  <a:lumMod val="40000"/>
                  <a:lumOff val="60000"/>
                </a:srgbClr>
              </a:solidFill>
              <a:ln w="29826">
                <a:noFill/>
              </a:ln>
            </c:spPr>
            <c:extLst>
              <c:ext xmlns:c16="http://schemas.microsoft.com/office/drawing/2014/chart" uri="{C3380CC4-5D6E-409C-BE32-E72D297353CC}">
                <c16:uniqueId val="{00000007-8F16-0641-85B5-5A5CBB431A7C}"/>
              </c:ext>
            </c:extLst>
          </c:dPt>
          <c:dPt>
            <c:idx val="4"/>
            <c:bubble3D val="0"/>
            <c:spPr>
              <a:solidFill>
                <a:srgbClr val="1F91B5">
                  <a:lumMod val="60000"/>
                  <a:lumOff val="40000"/>
                </a:srgbClr>
              </a:solidFill>
              <a:ln w="29826">
                <a:noFill/>
              </a:ln>
            </c:spPr>
            <c:extLst>
              <c:ext xmlns:c16="http://schemas.microsoft.com/office/drawing/2014/chart" uri="{C3380CC4-5D6E-409C-BE32-E72D297353CC}">
                <c16:uniqueId val="{00000009-8F16-0641-85B5-5A5CBB431A7C}"/>
              </c:ext>
            </c:extLst>
          </c:dPt>
          <c:dPt>
            <c:idx val="5"/>
            <c:bubble3D val="0"/>
            <c:spPr>
              <a:solidFill>
                <a:srgbClr val="1F91B5"/>
              </a:solidFill>
              <a:ln w="14913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8F16-0641-85B5-5A5CBB431A7C}"/>
              </c:ext>
            </c:extLst>
          </c:dPt>
          <c:dLbls>
            <c:dLbl>
              <c:idx val="0"/>
              <c:layout>
                <c:manualLayout>
                  <c:x val="4.6162479038651888E-3"/>
                  <c:y val="3.069280928225318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000">
                        <a:latin typeface="Gill Sans Nova" panose="020B0602020104020203" pitchFamily="34" charset="0"/>
                      </a:defRPr>
                    </a:pPr>
                    <a:r>
                      <a:rPr lang="en-US" sz="2000" dirty="0">
                        <a:latin typeface="Gill Sans Nova" panose="020B0602020104020203" pitchFamily="34" charset="0"/>
                      </a:rPr>
                      <a:t>Faithful Givers</a:t>
                    </a:r>
                    <a:r>
                      <a:rPr lang="en-US" sz="2000" baseline="0" dirty="0">
                        <a:latin typeface="Gill Sans Nova" panose="020B0602020104020203" pitchFamily="34" charset="0"/>
                      </a:rPr>
                      <a:t>, </a:t>
                    </a:r>
                    <a:fld id="{255D5644-8B5F-6040-BD9C-FEF147689381}" type="VALUE">
                      <a:rPr lang="en-US" sz="2000" baseline="0">
                        <a:latin typeface="Gill Sans Nova" panose="020B0602020104020203" pitchFamily="34" charset="0"/>
                      </a:rPr>
                      <a:pPr>
                        <a:defRPr sz="2000">
                          <a:latin typeface="Gill Sans Nova" panose="020B0602020104020203" pitchFamily="34" charset="0"/>
                        </a:defRPr>
                      </a:pPr>
                      <a:t>[VALUE]</a:t>
                    </a:fld>
                    <a:endParaRPr lang="en-US" sz="2000" baseline="0" dirty="0">
                      <a:latin typeface="Gill Sans Nova" panose="020B0602020104020203" pitchFamily="34" charset="0"/>
                    </a:endParaRPr>
                  </a:p>
                </c:rich>
              </c:tx>
              <c:numFmt formatCode="0%" sourceLinked="0"/>
              <c:spPr>
                <a:noFill/>
                <a:ln w="29826"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F16-0641-85B5-5A5CBB431A7C}"/>
                </c:ext>
              </c:extLst>
            </c:dLbl>
            <c:dLbl>
              <c:idx val="1"/>
              <c:layout>
                <c:manualLayout>
                  <c:x val="4.7096217551011225E-2"/>
                  <c:y val="-0.2202350532505552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000">
                        <a:latin typeface="Gill Sans Nova" panose="020B0602020104020203" pitchFamily="34" charset="0"/>
                      </a:defRPr>
                    </a:pPr>
                    <a:r>
                      <a:rPr lang="en-US" sz="2000" dirty="0"/>
                      <a:t>Heritage</a:t>
                    </a:r>
                    <a:r>
                      <a:rPr lang="en-US" sz="2000" baseline="0" dirty="0"/>
                      <a:t> </a:t>
                    </a:r>
                    <a:r>
                      <a:rPr lang="en-US" sz="2000" dirty="0"/>
                      <a:t>Givers</a:t>
                    </a:r>
                    <a:r>
                      <a:rPr lang="en-US" sz="2000" baseline="0" dirty="0"/>
                      <a:t>, </a:t>
                    </a:r>
                    <a:fld id="{93C487FA-15F4-AE4E-93F6-CD62AE75B4C4}" type="VALUE">
                      <a:rPr lang="en-US" sz="2000" baseline="0"/>
                      <a:pPr>
                        <a:defRPr sz="2000">
                          <a:latin typeface="Gill Sans Nova" panose="020B0602020104020203" pitchFamily="34" charset="0"/>
                        </a:defRPr>
                      </a:pPr>
                      <a:t>[VALUE]</a:t>
                    </a:fld>
                    <a:endParaRPr lang="en-US" sz="2000" baseline="0" dirty="0"/>
                  </a:p>
                </c:rich>
              </c:tx>
              <c:numFmt formatCode="0%" sourceLinked="0"/>
              <c:spPr>
                <a:noFill/>
                <a:ln w="29826"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71388003772355"/>
                      <c:h val="0.205603966346153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F16-0641-85B5-5A5CBB431A7C}"/>
                </c:ext>
              </c:extLst>
            </c:dLbl>
            <c:dLbl>
              <c:idx val="2"/>
              <c:layout>
                <c:manualLayout>
                  <c:x val="4.7320428627343383E-2"/>
                  <c:y val="-3.5368991961942167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000">
                        <a:latin typeface="Gill Sans Nova" panose="020B0602020104020203" pitchFamily="34" charset="0"/>
                      </a:defRPr>
                    </a:pPr>
                    <a:r>
                      <a:rPr lang="en-US" sz="2000" dirty="0"/>
                      <a:t>Occasional</a:t>
                    </a:r>
                    <a:r>
                      <a:rPr lang="en-US" sz="2000" baseline="0" dirty="0"/>
                      <a:t> Givers, </a:t>
                    </a:r>
                    <a:fld id="{5B3C40B2-DE5F-6C4C-919D-03C583C1119A}" type="VALUE">
                      <a:rPr lang="en-US" sz="2000" baseline="0"/>
                      <a:pPr>
                        <a:defRPr sz="2000">
                          <a:latin typeface="Gill Sans Nova" panose="020B0602020104020203" pitchFamily="34" charset="0"/>
                        </a:defRPr>
                      </a:pPr>
                      <a:t>[VALUE]</a:t>
                    </a:fld>
                    <a:endParaRPr lang="en-US" sz="2000" baseline="0" dirty="0"/>
                  </a:p>
                </c:rich>
              </c:tx>
              <c:numFmt formatCode="0%" sourceLinked="0"/>
              <c:spPr>
                <a:noFill/>
                <a:ln w="29826"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61516902781122"/>
                      <c:h val="0.144881810897435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F16-0641-85B5-5A5CBB431A7C}"/>
                </c:ext>
              </c:extLst>
            </c:dLbl>
            <c:dLbl>
              <c:idx val="3"/>
              <c:layout>
                <c:manualLayout>
                  <c:x val="1.6157172574330393E-2"/>
                  <c:y val="0.14080875858065819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000">
                        <a:latin typeface="Gill Sans Nova" panose="020B0602020104020203" pitchFamily="34" charset="0"/>
                      </a:defRPr>
                    </a:pPr>
                    <a:r>
                      <a:rPr lang="en-US" sz="2000" dirty="0">
                        <a:latin typeface="Gill Sans Nova" panose="020B0602020104020203" pitchFamily="34" charset="0"/>
                      </a:rPr>
                      <a:t>Non-Giving</a:t>
                    </a:r>
                    <a:r>
                      <a:rPr lang="en-US" sz="2000" baseline="0" dirty="0">
                        <a:latin typeface="Gill Sans Nova" panose="020B0602020104020203" pitchFamily="34" charset="0"/>
                      </a:rPr>
                      <a:t> Membe</a:t>
                    </a:r>
                    <a:r>
                      <a:rPr lang="en-US" sz="2000" dirty="0">
                        <a:latin typeface="Gill Sans Nova" panose="020B0602020104020203" pitchFamily="34" charset="0"/>
                      </a:rPr>
                      <a:t>rs</a:t>
                    </a:r>
                    <a:r>
                      <a:rPr lang="en-US" sz="2000" baseline="0" dirty="0">
                        <a:latin typeface="Gill Sans Nova" panose="020B0602020104020203" pitchFamily="34" charset="0"/>
                      </a:rPr>
                      <a:t>, </a:t>
                    </a:r>
                    <a:fld id="{56329A52-CFCB-BF40-8B36-AFC30C47F7F9}" type="VALUE">
                      <a:rPr lang="en-US" sz="2000" baseline="0">
                        <a:latin typeface="Gill Sans Nova" panose="020B0602020104020203" pitchFamily="34" charset="0"/>
                      </a:rPr>
                      <a:pPr>
                        <a:defRPr sz="2000">
                          <a:latin typeface="Gill Sans Nova" panose="020B0602020104020203" pitchFamily="34" charset="0"/>
                        </a:defRPr>
                      </a:pPr>
                      <a:t>[VALUE]</a:t>
                    </a:fld>
                    <a:endParaRPr lang="en-US" sz="2000" baseline="0" dirty="0">
                      <a:latin typeface="Gill Sans Nova" panose="020B0602020104020203" pitchFamily="34" charset="0"/>
                    </a:endParaRPr>
                  </a:p>
                </c:rich>
              </c:tx>
              <c:numFmt formatCode="0%" sourceLinked="0"/>
              <c:spPr>
                <a:noFill/>
                <a:ln w="29826"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86939613330412"/>
                      <c:h val="0.240660056089743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F16-0641-85B5-5A5CBB431A7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16-0641-85B5-5A5CBB431A7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F16-0641-85B5-5A5CBB431A7C}"/>
                </c:ext>
              </c:extLst>
            </c:dLbl>
            <c:numFmt formatCode="0%" sourceLinked="0"/>
            <c:spPr>
              <a:noFill/>
              <a:ln w="29826"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200">
                    <a:latin typeface="Gill Sans Nova" panose="020B06020201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4"/>
                <c:pt idx="0">
                  <c:v>Faithful Givers </c:v>
                </c:pt>
                <c:pt idx="1">
                  <c:v>Heritage Givers</c:v>
                </c:pt>
                <c:pt idx="2">
                  <c:v>Occassional Givers</c:v>
                </c:pt>
                <c:pt idx="3">
                  <c:v>Non-Giving Members</c:v>
                </c:pt>
              </c:strCache>
            </c:strRef>
          </c:cat>
          <c:val>
            <c:numRef>
              <c:f>Sheet1!$B$2:$B$7</c:f>
              <c:numCache>
                <c:formatCode>0%\ \↑</c:formatCode>
                <c:ptCount val="6"/>
                <c:pt idx="0">
                  <c:v>0.21399387129720002</c:v>
                </c:pt>
                <c:pt idx="1">
                  <c:v>0.29673135852909999</c:v>
                </c:pt>
                <c:pt idx="2" formatCode="0%\ \↓">
                  <c:v>0.1103166496425</c:v>
                </c:pt>
                <c:pt idx="3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F16-0641-85B5-5A5CBB431A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8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4343222" cy="34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74741" y="2"/>
            <a:ext cx="4343222" cy="34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542269"/>
            <a:ext cx="4343222" cy="344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74741" y="6542269"/>
            <a:ext cx="4343222" cy="344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90A1A6-D5AE-403C-B519-35B3D37056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4343222" cy="34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7078" y="2"/>
            <a:ext cx="4343222" cy="34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14625" y="515938"/>
            <a:ext cx="4594225" cy="2584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36197" y="3271686"/>
            <a:ext cx="7347908" cy="3099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543370"/>
            <a:ext cx="4343222" cy="34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ＭＳ Ｐゴシック" pitchFamily="-1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7078" y="6543370"/>
            <a:ext cx="4343222" cy="34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017AD33-B4A7-44CC-A88D-F4C43B60C6B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7563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DONORS -PINK</a:t>
            </a:r>
          </a:p>
          <a:p>
            <a:r>
              <a:rPr lang="en-US" dirty="0"/>
              <a:t>21% Faithful Givers (most likely to go to church once a week, tithe, high need, engaged and active, evangelical tradition)</a:t>
            </a:r>
          </a:p>
          <a:p>
            <a:r>
              <a:rPr lang="en-US" dirty="0"/>
              <a:t>30% -  Heritage Givers (2</a:t>
            </a:r>
            <a:r>
              <a:rPr lang="en-US" baseline="30000" dirty="0"/>
              <a:t>nd</a:t>
            </a:r>
            <a:r>
              <a:rPr lang="en-US" dirty="0"/>
              <a:t> most likely to attend church, low tithing, motivated by church building, church volunteers, high church / parochial tradition)</a:t>
            </a:r>
          </a:p>
          <a:p>
            <a:r>
              <a:rPr lang="en-US" dirty="0"/>
              <a:t>11% Occasional Givers (once a month church, no need, less motivated no particular tradition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NON DONORS BLUE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Our Community 30% (bit of everything really a nondescript group - motivated by church leadership – preaching and thanking, lowers social grade group, more charismatic tradition)</a:t>
            </a:r>
          </a:p>
          <a:p>
            <a:r>
              <a:rPr lang="en-US" dirty="0"/>
              <a:t>Social Anglicans 6% (describe themselves as active members of the church, need is low, motivated to help community, range of church traditions) </a:t>
            </a:r>
          </a:p>
          <a:p>
            <a:r>
              <a:rPr lang="en-US" dirty="0"/>
              <a:t>Outliners Non Donors 2%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597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rgbClr val="002060"/>
                </a:solidFill>
                <a:latin typeface="Gill Sans Nova Light" panose="020B0302020104020203" pitchFamily="34" charset="0"/>
              </a:rPr>
              <a:t>Why? Common answers included: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6691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Anglicans asked to give regularly in Cash (45%) via Standing order (37%), Direct Debit through PGS (25%)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2151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NB 39% give by collection envelope, 30% Standing Order, 17% Direct Debit and 14% Direct Debit through Parish Giving Scheme.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4614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766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suggests that about 1 in 4 Anglicans tithe.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788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5718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Keep building maintained - 39% very important, 48% important. </a:t>
            </a:r>
          </a:p>
          <a:p>
            <a:r>
              <a:rPr lang="en-GB" dirty="0"/>
              <a:t>Compared to paying for ministry  - 32% very important and 44% important.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682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74% regular givers and 61% of non regular givers said this.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7AD33-B4A7-44CC-A88D-F4C43B60C6B4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9158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C00DF-13D6-BB49-8AFF-3FA25BDF9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810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8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421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58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7EFB0F2-FF6F-344B-A35C-AC547C9A9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71785"/>
            <a:ext cx="1037486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1626AF-4FC5-FF42-B211-A5CF37739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850" y="1825625"/>
            <a:ext cx="8344048" cy="4036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04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768350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33599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627918"/>
            <a:ext cx="10515600" cy="1390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8903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178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50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06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735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048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53475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381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FA81C86-B868-D747-9D2A-8DA77B0F5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178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3156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7775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421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938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7EFB0F2-FF6F-344B-A35C-AC547C9A9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71785"/>
            <a:ext cx="1037486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1626AF-4FC5-FF42-B211-A5CF37739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850" y="1825625"/>
            <a:ext cx="8344048" cy="4036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616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768350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33599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627918"/>
            <a:ext cx="10515600" cy="1390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552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421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632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178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50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06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766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048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53475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93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FA81C86-B868-D747-9D2A-8DA77B0F5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178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1243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52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7EFB0F2-FF6F-344B-A35C-AC547C9A9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71785"/>
            <a:ext cx="1037486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1626AF-4FC5-FF42-B211-A5CF37739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850" y="1825625"/>
            <a:ext cx="8344048" cy="4036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7142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768350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33599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627918"/>
            <a:ext cx="10515600" cy="1390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381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178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50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06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67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048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53475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299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FA81C86-B868-D747-9D2A-8DA77B0F5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178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909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258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C00DF-13D6-BB49-8AFF-3FA25BDF9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61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4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9117E5-F479-4C42-896D-4F208CC7EB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404" y="829526"/>
            <a:ext cx="8909066" cy="582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46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2EA7AA"/>
          </a:solidFill>
          <a:latin typeface="DIN Condense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0354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0354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0354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0354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0354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EA7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746" y="1825625"/>
            <a:ext cx="8883702" cy="403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6746" y="371785"/>
            <a:ext cx="8883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E2A0CE-7B59-2D4A-95F6-E7068012D7F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042" y="6132876"/>
            <a:ext cx="1908620" cy="39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5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335991"/>
          </a:solidFill>
          <a:latin typeface="DIN Condense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81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9019B6-7B3F-7946-9AA4-4FF5838E84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4405" y="829526"/>
            <a:ext cx="8909066" cy="582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8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2EA7AA"/>
          </a:solidFill>
          <a:latin typeface="DIN Condense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0354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0354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0354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0354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0354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EA7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746" y="1825625"/>
            <a:ext cx="8883702" cy="403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6746" y="371785"/>
            <a:ext cx="8883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7AAFED-E804-A248-8EAB-5B34D578C3B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318525" y="4891639"/>
            <a:ext cx="2679700" cy="1752600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846D87A-831B-BE46-B99C-E55BEFF91DFC}"/>
              </a:ext>
            </a:extLst>
          </p:cNvPr>
          <p:cNvSpPr txBox="1">
            <a:spLocks/>
          </p:cNvSpPr>
          <p:nvPr userDrawn="1"/>
        </p:nvSpPr>
        <p:spPr>
          <a:xfrm>
            <a:off x="9602159" y="5600981"/>
            <a:ext cx="2088682" cy="815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rgbClr val="2EA7AA"/>
                </a:solidFill>
                <a:latin typeface="DIN Condensed" pitchFamily="2" charset="0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>
                <a:solidFill>
                  <a:srgbClr val="00A7A7"/>
                </a:solidFill>
              </a:rPr>
              <a:t>2021 Aims</a:t>
            </a:r>
            <a:endParaRPr lang="en-GB" sz="3600" dirty="0">
              <a:solidFill>
                <a:srgbClr val="00A7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3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335991"/>
          </a:solidFill>
          <a:latin typeface="DIN Condense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EA7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746" y="1825625"/>
            <a:ext cx="8883702" cy="403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6746" y="371785"/>
            <a:ext cx="8883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7AAFED-E804-A248-8EAB-5B34D578C3B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318525" y="4891639"/>
            <a:ext cx="2679700" cy="1752600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846D87A-831B-BE46-B99C-E55BEFF91DFC}"/>
              </a:ext>
            </a:extLst>
          </p:cNvPr>
          <p:cNvSpPr txBox="1">
            <a:spLocks/>
          </p:cNvSpPr>
          <p:nvPr userDrawn="1"/>
        </p:nvSpPr>
        <p:spPr>
          <a:xfrm>
            <a:off x="9614034" y="5767939"/>
            <a:ext cx="2088682" cy="815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rgbClr val="2EA7AA"/>
                </a:solidFill>
                <a:latin typeface="DIN Condensed" pitchFamily="2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A7A7"/>
                </a:solidFill>
              </a:rPr>
              <a:t>National Giving Strategy Review</a:t>
            </a:r>
            <a:endParaRPr lang="en-GB" sz="3600" dirty="0">
              <a:solidFill>
                <a:srgbClr val="00A7A7"/>
              </a:solidFill>
            </a:endParaRPr>
          </a:p>
          <a:p>
            <a:pPr algn="r"/>
            <a:endParaRPr lang="en-GB" sz="3600" dirty="0">
              <a:solidFill>
                <a:srgbClr val="00A7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6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335991"/>
          </a:solidFill>
          <a:latin typeface="DIN Condense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001C2F9-3E43-43BF-A20B-850DBE0A9EFD}"/>
              </a:ext>
            </a:extLst>
          </p:cNvPr>
          <p:cNvSpPr txBox="1">
            <a:spLocks/>
          </p:cNvSpPr>
          <p:nvPr/>
        </p:nvSpPr>
        <p:spPr>
          <a:xfrm>
            <a:off x="4160520" y="1990072"/>
            <a:ext cx="7370064" cy="48679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rgbClr val="335991"/>
                </a:solidFill>
                <a:latin typeface="DIN Condensed" pitchFamily="2" charset="0"/>
                <a:ea typeface="+mj-ea"/>
                <a:cs typeface="+mj-cs"/>
              </a:defRPr>
            </a:lvl1pPr>
          </a:lstStyle>
          <a:p>
            <a:pPr algn="r" fontAlgn="auto">
              <a:lnSpc>
                <a:spcPct val="100000"/>
              </a:lnSpc>
              <a:spcAft>
                <a:spcPts val="0"/>
              </a:spcAft>
            </a:pPr>
            <a:r>
              <a:rPr lang="en-GB" sz="3000" dirty="0">
                <a:solidFill>
                  <a:schemeClr val="bg1"/>
                </a:solidFill>
                <a:latin typeface="Gill Sans Nova Light" panose="020B0302020104020203" pitchFamily="34" charset="0"/>
              </a:rPr>
              <a:t>Anglican Giving Survey 2021</a:t>
            </a:r>
          </a:p>
          <a:p>
            <a:pPr algn="r" fontAlgn="auto">
              <a:lnSpc>
                <a:spcPct val="140000"/>
              </a:lnSpc>
              <a:spcAft>
                <a:spcPts val="0"/>
              </a:spcAft>
            </a:pPr>
            <a:r>
              <a:rPr lang="en-GB" sz="5000" b="1" dirty="0">
                <a:solidFill>
                  <a:schemeClr val="bg1"/>
                </a:solidFill>
                <a:latin typeface="Gill Sans Nova" panose="020B0604020202020204" pitchFamily="34" charset="0"/>
              </a:rPr>
              <a:t>KEY FINDINGS &amp; RECOMMENDATIONS </a:t>
            </a:r>
            <a:br>
              <a:rPr lang="en-GB" sz="3600" b="1" dirty="0">
                <a:solidFill>
                  <a:schemeClr val="bg1"/>
                </a:solidFill>
                <a:latin typeface="Gill Sans Nova" panose="020B0604020202020204" pitchFamily="34" charset="0"/>
              </a:rPr>
            </a:br>
            <a:endParaRPr lang="en-GB" sz="1400" b="1" dirty="0">
              <a:solidFill>
                <a:schemeClr val="bg1"/>
              </a:solidFill>
              <a:latin typeface="Gill Sans Nova" panose="020B0604020202020204" pitchFamily="34" charset="0"/>
            </a:endParaRPr>
          </a:p>
          <a:p>
            <a:pPr algn="r" fontAlgn="auto">
              <a:lnSpc>
                <a:spcPct val="100000"/>
              </a:lnSpc>
              <a:spcAft>
                <a:spcPts val="1200"/>
              </a:spcAft>
            </a:pPr>
            <a:r>
              <a:rPr lang="en-GB" sz="24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Eleanor Stead </a:t>
            </a:r>
            <a:br>
              <a:rPr lang="en-GB" sz="2400" b="1" dirty="0">
                <a:solidFill>
                  <a:schemeClr val="bg1"/>
                </a:solidFill>
                <a:latin typeface="Gill Sans Nova Light" panose="020B0302020104020203" pitchFamily="34" charset="0"/>
              </a:rPr>
            </a:br>
            <a:r>
              <a:rPr lang="en-GB" sz="24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Deputy National Giving Advisor </a:t>
            </a:r>
            <a:endParaRPr lang="en-GB" sz="48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177937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C161-411F-4A46-BF2A-295D49956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64" y="702128"/>
            <a:ext cx="11330063" cy="4244521"/>
          </a:xfrm>
        </p:spPr>
        <p:txBody>
          <a:bodyPr>
            <a:normAutofit fontScale="90000"/>
          </a:bodyPr>
          <a:lstStyle/>
          <a:p>
            <a:r>
              <a:rPr lang="en-GB" sz="3900" dirty="0">
                <a:latin typeface="Gill Sans Nova Light" panose="020B0302020104020203" pitchFamily="34" charset="0"/>
              </a:rPr>
              <a:t>39% </a:t>
            </a:r>
            <a:r>
              <a:rPr lang="en-GB" sz="3000" dirty="0">
                <a:latin typeface="Gill Sans Nova Light" panose="020B0302020104020203" pitchFamily="34" charset="0"/>
              </a:rPr>
              <a:t>of Anglicans </a:t>
            </a:r>
            <a:r>
              <a:rPr lang="en-GB" sz="5000" dirty="0">
                <a:latin typeface="Gill Sans Nova Light" panose="020B0302020104020203" pitchFamily="34" charset="0"/>
              </a:rPr>
              <a:t>would give by Direct Debit</a:t>
            </a:r>
            <a:r>
              <a:rPr lang="en-GB" sz="3000" dirty="0">
                <a:latin typeface="Gill Sans Nova Light" panose="020B0302020104020203" pitchFamily="34" charset="0"/>
              </a:rPr>
              <a:t>, Standing Order or PGS if made available.</a:t>
            </a:r>
            <a:br>
              <a:rPr lang="en-GB" sz="3000" dirty="0">
                <a:latin typeface="Gill Sans Nova Light" panose="020B0302020104020203" pitchFamily="34" charset="0"/>
              </a:rPr>
            </a:br>
            <a:br>
              <a:rPr lang="en-GB" sz="3000" dirty="0">
                <a:latin typeface="Gill Sans Nova Light" panose="020B0302020104020203" pitchFamily="34" charset="0"/>
              </a:rPr>
            </a:br>
            <a:r>
              <a:rPr lang="en-GB" sz="3900" dirty="0">
                <a:latin typeface="Gill Sans Nova Light" panose="020B0302020104020203" pitchFamily="34" charset="0"/>
              </a:rPr>
              <a:t>Nearly 50% </a:t>
            </a:r>
            <a:r>
              <a:rPr lang="en-GB" sz="3000" dirty="0">
                <a:latin typeface="Gill Sans Nova Light" panose="020B0302020104020203" pitchFamily="34" charset="0"/>
              </a:rPr>
              <a:t>of church </a:t>
            </a:r>
            <a:r>
              <a:rPr lang="en-GB" sz="3300" dirty="0">
                <a:latin typeface="Gill Sans Nova Light" panose="020B0302020104020203" pitchFamily="34" charset="0"/>
              </a:rPr>
              <a:t>members have made an </a:t>
            </a:r>
            <a:r>
              <a:rPr lang="en-GB" sz="5000" dirty="0">
                <a:latin typeface="Gill Sans Nova Light" panose="020B0302020104020203" pitchFamily="34" charset="0"/>
              </a:rPr>
              <a:t>online donation</a:t>
            </a:r>
            <a:r>
              <a:rPr lang="en-GB" sz="3000" dirty="0">
                <a:latin typeface="Gill Sans Nova Light" panose="020B0302020104020203" pitchFamily="34" charset="0"/>
              </a:rPr>
              <a:t>, </a:t>
            </a:r>
            <a:br>
              <a:rPr lang="en-GB" sz="3000" dirty="0">
                <a:latin typeface="Gill Sans Nova Light" panose="020B0302020104020203" pitchFamily="34" charset="0"/>
              </a:rPr>
            </a:br>
            <a:r>
              <a:rPr lang="en-GB" sz="3000" dirty="0">
                <a:latin typeface="Gill Sans Nova Light" panose="020B0302020104020203" pitchFamily="34" charset="0"/>
              </a:rPr>
              <a:t>	but </a:t>
            </a:r>
            <a:r>
              <a:rPr lang="en-GB" sz="4400" dirty="0">
                <a:latin typeface="Gill Sans Nova Light" panose="020B0302020104020203" pitchFamily="34" charset="0"/>
              </a:rPr>
              <a:t>only 12% </a:t>
            </a:r>
            <a:r>
              <a:rPr lang="en-GB" sz="3000" dirty="0">
                <a:latin typeface="Gill Sans Nova Light" panose="020B0302020104020203" pitchFamily="34" charset="0"/>
              </a:rPr>
              <a:t>have given online to their church. </a:t>
            </a: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Segoe UI" panose="020B0502040204020203" pitchFamily="34" charset="0"/>
              </a:rPr>
            </a:br>
            <a:br>
              <a:rPr lang="en-GB" sz="1800" dirty="0"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72212-534E-41B2-9FF5-3503D824249C}"/>
              </a:ext>
            </a:extLst>
          </p:cNvPr>
          <p:cNvSpPr txBox="1"/>
          <p:nvPr/>
        </p:nvSpPr>
        <p:spPr>
          <a:xfrm>
            <a:off x="9694334" y="5594744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2060"/>
                </a:solidFill>
              </a:rPr>
              <a:t>Key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90609-9E14-45BC-B076-7FA219E34253}"/>
              </a:ext>
            </a:extLst>
          </p:cNvPr>
          <p:cNvSpPr txBox="1"/>
          <p:nvPr/>
        </p:nvSpPr>
        <p:spPr>
          <a:xfrm>
            <a:off x="573464" y="3637953"/>
            <a:ext cx="10384971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999"/>
                </a:solidFill>
                <a:latin typeface="Gill Sans Nova Light" panose="020B0302020104020203" pitchFamily="34" charset="0"/>
              </a:rPr>
              <a:t>KEY RECOMMENDATIONS:</a:t>
            </a:r>
          </a:p>
          <a:p>
            <a:endParaRPr lang="en-GB" sz="1000" b="1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Church members can, will and do give through automated methods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rgbClr val="009999"/>
                </a:solidFill>
                <a:latin typeface="Gill Sans Nova Light" panose="020B0302020104020203" pitchFamily="34" charset="0"/>
              </a:rPr>
              <a:t>Ensure your church has the technology to promote and process these gifts</a:t>
            </a:r>
            <a:endParaRPr lang="en-GB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793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702364" y="606170"/>
            <a:ext cx="10730679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The Under 40s are motivated </a:t>
            </a:r>
          </a:p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to give through </a:t>
            </a:r>
          </a:p>
          <a:p>
            <a:pPr>
              <a:spcAft>
                <a:spcPts val="600"/>
              </a:spcAft>
            </a:pPr>
            <a:endParaRPr lang="en-GB" sz="1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2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</a:p>
          <a:p>
            <a:pPr>
              <a:spcAft>
                <a:spcPts val="600"/>
              </a:spcAft>
            </a:pPr>
            <a:r>
              <a:rPr lang="en-GB" sz="8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Preaching &amp;</a:t>
            </a:r>
          </a:p>
          <a:p>
            <a:pPr algn="ctr">
              <a:spcAft>
                <a:spcPts val="600"/>
              </a:spcAft>
            </a:pPr>
            <a:r>
              <a:rPr lang="en-GB" sz="8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Teaching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on giving (43%)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9999"/>
                </a:solidFill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CB5E55-908A-4E79-B6B6-414D82BC7EBD}"/>
              </a:ext>
            </a:extLst>
          </p:cNvPr>
          <p:cNvSpPr txBox="1"/>
          <p:nvPr/>
        </p:nvSpPr>
        <p:spPr>
          <a:xfrm>
            <a:off x="9678838" y="5543944"/>
            <a:ext cx="192344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Giving Motivations</a:t>
            </a:r>
          </a:p>
        </p:txBody>
      </p:sp>
    </p:spTree>
    <p:extLst>
      <p:ext uri="{BB962C8B-B14F-4D97-AF65-F5344CB8AC3E}">
        <p14:creationId xmlns:p14="http://schemas.microsoft.com/office/powerpoint/2010/main" val="407479483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702364" y="606170"/>
            <a:ext cx="93361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Only half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(53%) of Anglicans have heard a 	sermon on giving in the past 12 months</a:t>
            </a:r>
          </a:p>
          <a:p>
            <a:pPr>
              <a:spcAft>
                <a:spcPts val="600"/>
              </a:spcAft>
            </a:pPr>
            <a:endParaRPr lang="en-GB" sz="1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9999"/>
                </a:solidFill>
              </a:rPr>
              <a:t>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62D602-947B-4267-A24E-242A066A5D8A}"/>
              </a:ext>
            </a:extLst>
          </p:cNvPr>
          <p:cNvSpPr txBox="1"/>
          <p:nvPr/>
        </p:nvSpPr>
        <p:spPr>
          <a:xfrm>
            <a:off x="-500934" y="2497976"/>
            <a:ext cx="9336157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and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 60% </a:t>
            </a:r>
          </a:p>
          <a:p>
            <a:pPr algn="r"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of those who had, said it </a:t>
            </a:r>
            <a:r>
              <a:rPr lang="en-GB" sz="5000" dirty="0">
                <a:solidFill>
                  <a:schemeClr val="bg1"/>
                </a:solidFill>
                <a:latin typeface="Gill Sans Nova Light" panose="020B0302020104020203" pitchFamily="34" charset="0"/>
              </a:rPr>
              <a:t>didn’t change </a:t>
            </a:r>
          </a:p>
          <a:p>
            <a:pPr algn="r">
              <a:spcAft>
                <a:spcPts val="600"/>
              </a:spcAft>
            </a:pPr>
            <a:r>
              <a:rPr lang="en-GB" sz="50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their thinking on giving.</a:t>
            </a:r>
          </a:p>
          <a:p>
            <a:pPr>
              <a:spcAft>
                <a:spcPts val="600"/>
              </a:spcAft>
            </a:pPr>
            <a:endParaRPr lang="en-GB" sz="1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9C8DD1-CFA1-4BB3-8878-7788201CF11B}"/>
              </a:ext>
            </a:extLst>
          </p:cNvPr>
          <p:cNvSpPr txBox="1"/>
          <p:nvPr/>
        </p:nvSpPr>
        <p:spPr>
          <a:xfrm>
            <a:off x="9833114" y="5543944"/>
            <a:ext cx="1769164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Sermon </a:t>
            </a:r>
          </a:p>
          <a:p>
            <a:pPr algn="ctr"/>
            <a:r>
              <a:rPr lang="en-GB" sz="2500" dirty="0">
                <a:solidFill>
                  <a:srgbClr val="009999"/>
                </a:solidFill>
              </a:rPr>
              <a:t>on Giving</a:t>
            </a:r>
          </a:p>
        </p:txBody>
      </p:sp>
    </p:spTree>
    <p:extLst>
      <p:ext uri="{BB962C8B-B14F-4D97-AF65-F5344CB8AC3E}">
        <p14:creationId xmlns:p14="http://schemas.microsoft.com/office/powerpoint/2010/main" val="225490989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C161-411F-4A46-BF2A-295D49956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64" y="616925"/>
            <a:ext cx="11330063" cy="4244521"/>
          </a:xfrm>
        </p:spPr>
        <p:txBody>
          <a:bodyPr>
            <a:normAutofit fontScale="90000"/>
          </a:bodyPr>
          <a:lstStyle/>
          <a:p>
            <a:pPr>
              <a:spcAft>
                <a:spcPts val="1200"/>
              </a:spcAft>
            </a:pPr>
            <a:br>
              <a:rPr lang="en-GB" sz="3000" dirty="0">
                <a:latin typeface="Gill Sans Nova Light" panose="020B0302020104020203" pitchFamily="34" charset="0"/>
              </a:rPr>
            </a:br>
            <a:br>
              <a:rPr lang="en-GB" sz="3000" dirty="0">
                <a:latin typeface="Gill Sans Nova Light" panose="020B0302020104020203" pitchFamily="34" charset="0"/>
              </a:rPr>
            </a:br>
            <a:r>
              <a:rPr lang="en-GB" sz="3000" dirty="0">
                <a:latin typeface="Gill Sans Nova Light" panose="020B0302020104020203" pitchFamily="34" charset="0"/>
              </a:rPr>
              <a:t>Generosity is at </a:t>
            </a:r>
            <a:r>
              <a:rPr lang="en-GB" sz="5000" dirty="0">
                <a:latin typeface="Gill Sans Nova Light" panose="020B0302020104020203" pitchFamily="34" charset="0"/>
              </a:rPr>
              <a:t>the heart of our faith </a:t>
            </a:r>
            <a:r>
              <a:rPr lang="en-GB" sz="3000" dirty="0">
                <a:latin typeface="Gill Sans Nova Light" panose="020B0302020104020203" pitchFamily="34" charset="0"/>
              </a:rPr>
              <a:t>and our own generosity </a:t>
            </a:r>
            <a:br>
              <a:rPr lang="en-GB" sz="3000" dirty="0">
                <a:latin typeface="Gill Sans Nova Light" panose="020B0302020104020203" pitchFamily="34" charset="0"/>
              </a:rPr>
            </a:br>
            <a:r>
              <a:rPr lang="en-GB" sz="3000" dirty="0">
                <a:latin typeface="Gill Sans Nova Light" panose="020B0302020104020203" pitchFamily="34" charset="0"/>
              </a:rPr>
              <a:t>			is a testament and hallmark of </a:t>
            </a:r>
            <a:r>
              <a:rPr lang="en-GB" sz="5000" dirty="0">
                <a:latin typeface="Gill Sans Nova Light" panose="020B0302020104020203" pitchFamily="34" charset="0"/>
              </a:rPr>
              <a:t>our faith in action. </a:t>
            </a:r>
            <a:br>
              <a:rPr lang="en-GB" sz="5000" dirty="0">
                <a:latin typeface="Gill Sans Nova Light" panose="020B0302020104020203" pitchFamily="34" charset="0"/>
              </a:rPr>
            </a:br>
            <a:br>
              <a:rPr lang="en-GB" sz="5000" dirty="0">
                <a:latin typeface="Gill Sans Nova Light" panose="020B0302020104020203" pitchFamily="34" charset="0"/>
              </a:rPr>
            </a:br>
            <a:br>
              <a:rPr lang="en-GB" sz="30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Segoe UI" panose="020B0502040204020203" pitchFamily="34" charset="0"/>
              </a:rPr>
            </a:br>
            <a:br>
              <a:rPr lang="en-GB" sz="1800" dirty="0"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72212-534E-41B2-9FF5-3503D824249C}"/>
              </a:ext>
            </a:extLst>
          </p:cNvPr>
          <p:cNvSpPr txBox="1"/>
          <p:nvPr/>
        </p:nvSpPr>
        <p:spPr>
          <a:xfrm>
            <a:off x="9694334" y="5594744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2060"/>
                </a:solidFill>
              </a:rPr>
              <a:t>Key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90609-9E14-45BC-B076-7FA219E34253}"/>
              </a:ext>
            </a:extLst>
          </p:cNvPr>
          <p:cNvSpPr txBox="1"/>
          <p:nvPr/>
        </p:nvSpPr>
        <p:spPr>
          <a:xfrm>
            <a:off x="573464" y="3224864"/>
            <a:ext cx="10384971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999"/>
                </a:solidFill>
                <a:latin typeface="Gill Sans Nova Light" panose="020B0302020104020203" pitchFamily="34" charset="0"/>
              </a:rPr>
              <a:t>KEY RECOMMENDATIONS:</a:t>
            </a:r>
          </a:p>
          <a:p>
            <a:endParaRPr lang="en-GB" sz="1000" b="1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Provide regular opportunities for people to learn about generosity and giving via individual and group study, sermons and retreats. 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E</a:t>
            </a:r>
            <a:r>
              <a:rPr lang="en-GB" sz="2400" dirty="0">
                <a:solidFill>
                  <a:srgbClr val="009999"/>
                </a:solidFill>
                <a:latin typeface="Gill Sans Nova Light" panose="020B0302020104020203" pitchFamily="34" charset="0"/>
              </a:rPr>
              <a:t>ncourage giving </a:t>
            </a: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in services, your e-newsletter and website or on Facebook </a:t>
            </a:r>
            <a:r>
              <a:rPr lang="en-GB" sz="1500" dirty="0">
                <a:solidFill>
                  <a:srgbClr val="009999"/>
                </a:solidFill>
                <a:latin typeface="Gill Sans Nova Light" panose="020B0302020104020203" pitchFamily="34" charset="0"/>
              </a:rPr>
              <a:t>(61%)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Inspire your members to lead generous lives </a:t>
            </a:r>
            <a:endParaRPr lang="en-GB" sz="2400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GB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929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270295" y="624810"/>
            <a:ext cx="1111332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Anglicans are 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three times </a:t>
            </a:r>
            <a:r>
              <a:rPr lang="en-GB" sz="4000" dirty="0">
                <a:solidFill>
                  <a:schemeClr val="bg1"/>
                </a:solidFill>
                <a:latin typeface="Gill Sans Nova Light" panose="020B0302020104020203" pitchFamily="34" charset="0"/>
              </a:rPr>
              <a:t>as likely to </a:t>
            </a:r>
          </a:p>
          <a:p>
            <a:pPr>
              <a:spcAft>
                <a:spcPts val="600"/>
              </a:spcAft>
            </a:pPr>
            <a:r>
              <a:rPr lang="en-GB" sz="2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</a:p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leave a legacy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to charity than they are </a:t>
            </a:r>
          </a:p>
          <a:p>
            <a:pPr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			</a:t>
            </a:r>
          </a:p>
          <a:p>
            <a:pPr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				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to their church. 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</a:t>
            </a: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730596" y="5492186"/>
            <a:ext cx="219110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Legacy Giving</a:t>
            </a:r>
          </a:p>
        </p:txBody>
      </p:sp>
    </p:spTree>
    <p:extLst>
      <p:ext uri="{BB962C8B-B14F-4D97-AF65-F5344CB8AC3E}">
        <p14:creationId xmlns:p14="http://schemas.microsoft.com/office/powerpoint/2010/main" val="120593170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C161-411F-4A46-BF2A-295D49956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64" y="236763"/>
            <a:ext cx="11330063" cy="4244521"/>
          </a:xfrm>
        </p:spPr>
        <p:txBody>
          <a:bodyPr>
            <a:normAutofit fontScale="90000"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br>
              <a:rPr lang="en-GB" sz="3000" dirty="0">
                <a:latin typeface="Gill Sans Nova Light" panose="020B0302020104020203" pitchFamily="34" charset="0"/>
              </a:rPr>
            </a:br>
            <a:br>
              <a:rPr lang="en-GB" sz="3000" dirty="0">
                <a:latin typeface="Gill Sans Nova Light" panose="020B0302020104020203" pitchFamily="34" charset="0"/>
              </a:rPr>
            </a:br>
            <a:r>
              <a:rPr lang="en-GB" sz="3000" dirty="0">
                <a:latin typeface="Gill Sans Nova Light" panose="020B0302020104020203" pitchFamily="34" charset="0"/>
              </a:rPr>
              <a:t>O</a:t>
            </a:r>
            <a:r>
              <a:rPr lang="en-GB" sz="3300" dirty="0">
                <a:latin typeface="Gill Sans Nova Light" panose="020B0302020104020203" pitchFamily="34" charset="0"/>
              </a:rPr>
              <a:t>nly </a:t>
            </a:r>
            <a:r>
              <a:rPr lang="en-GB" sz="5000" dirty="0">
                <a:latin typeface="Gill Sans Nova Light" panose="020B0302020104020203" pitchFamily="34" charset="0"/>
              </a:rPr>
              <a:t>15% </a:t>
            </a:r>
            <a:r>
              <a:rPr lang="en-GB" sz="3300" dirty="0">
                <a:latin typeface="Gill Sans Nova Light" panose="020B0302020104020203" pitchFamily="34" charset="0"/>
              </a:rPr>
              <a:t>of Anglicans </a:t>
            </a:r>
            <a:r>
              <a:rPr lang="en-GB" sz="5000" dirty="0">
                <a:latin typeface="Gill Sans Nova Light" panose="020B0302020104020203" pitchFamily="34" charset="0"/>
              </a:rPr>
              <a:t>have ever been asked </a:t>
            </a:r>
            <a:br>
              <a:rPr lang="en-GB" sz="5000" dirty="0">
                <a:latin typeface="Gill Sans Nova Light" panose="020B0302020104020203" pitchFamily="34" charset="0"/>
              </a:rPr>
            </a:br>
            <a:r>
              <a:rPr lang="en-GB" sz="5000" dirty="0">
                <a:latin typeface="Gill Sans Nova Light" panose="020B0302020104020203" pitchFamily="34" charset="0"/>
              </a:rPr>
              <a:t>					</a:t>
            </a:r>
            <a:r>
              <a:rPr lang="en-GB" sz="3000" dirty="0">
                <a:latin typeface="Gill Sans Nova Light" panose="020B0302020104020203" pitchFamily="34" charset="0"/>
              </a:rPr>
              <a:t>to support their church by leaving a legacy. </a:t>
            </a:r>
            <a:br>
              <a:rPr lang="en-GB" sz="30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72212-534E-41B2-9FF5-3503D824249C}"/>
              </a:ext>
            </a:extLst>
          </p:cNvPr>
          <p:cNvSpPr txBox="1"/>
          <p:nvPr/>
        </p:nvSpPr>
        <p:spPr>
          <a:xfrm>
            <a:off x="9694334" y="5594744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2060"/>
                </a:solidFill>
              </a:rPr>
              <a:t>Key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90609-9E14-45BC-B076-7FA219E34253}"/>
              </a:ext>
            </a:extLst>
          </p:cNvPr>
          <p:cNvSpPr txBox="1"/>
          <p:nvPr/>
        </p:nvSpPr>
        <p:spPr>
          <a:xfrm>
            <a:off x="573464" y="3429000"/>
            <a:ext cx="103849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999"/>
                </a:solidFill>
                <a:latin typeface="Gill Sans Nova Light" panose="020B0302020104020203" pitchFamily="34" charset="0"/>
              </a:rPr>
              <a:t>KEY RECOMMENDATIONS:</a:t>
            </a:r>
          </a:p>
          <a:p>
            <a:endParaRPr lang="en-GB" sz="1000" b="1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Ensure information about why legacies are needed is available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Ask church members to consider a gift in their will to your church. </a:t>
            </a:r>
            <a:endParaRPr lang="en-GB" sz="2400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GB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106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270295" y="624810"/>
            <a:ext cx="1111332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Only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 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27%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of Anglicans view their church’s </a:t>
            </a:r>
          </a:p>
          <a:p>
            <a:pPr algn="r">
              <a:spcAft>
                <a:spcPts val="600"/>
              </a:spcAft>
            </a:pP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	financial need </a:t>
            </a:r>
          </a:p>
          <a:p>
            <a:pPr algn="r"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				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as ‘very important’.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</a:t>
            </a: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730596" y="5492186"/>
            <a:ext cx="219110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Need</a:t>
            </a:r>
          </a:p>
          <a:p>
            <a:pPr algn="ctr"/>
            <a:endParaRPr lang="en-GB" sz="2500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81857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C161-411F-4A46-BF2A-295D49956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64" y="236763"/>
            <a:ext cx="11330063" cy="4244521"/>
          </a:xfrm>
        </p:spPr>
        <p:txBody>
          <a:bodyPr>
            <a:normAutofit fontScale="90000"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br>
              <a:rPr lang="en-GB" sz="3000" dirty="0">
                <a:latin typeface="Gill Sans Nova Light" panose="020B0302020104020203" pitchFamily="34" charset="0"/>
              </a:rPr>
            </a:br>
            <a:br>
              <a:rPr lang="en-GB" sz="3000" dirty="0">
                <a:latin typeface="Gill Sans Nova Light" panose="020B0302020104020203" pitchFamily="34" charset="0"/>
              </a:rPr>
            </a:br>
            <a:r>
              <a:rPr lang="en-GB" sz="5000" dirty="0">
                <a:latin typeface="Gill Sans Nova Light" panose="020B0302020104020203" pitchFamily="34" charset="0"/>
              </a:rPr>
              <a:t>49% </a:t>
            </a:r>
            <a:r>
              <a:rPr lang="en-GB" sz="3300" dirty="0">
                <a:latin typeface="Gill Sans Nova Light" panose="020B0302020104020203" pitchFamily="34" charset="0"/>
              </a:rPr>
              <a:t>of givers said they would feel motivated to </a:t>
            </a:r>
            <a:r>
              <a:rPr lang="en-GB" sz="5000" dirty="0">
                <a:latin typeface="Gill Sans Nova Light" panose="020B0302020104020203" pitchFamily="34" charset="0"/>
              </a:rPr>
              <a:t>give more</a:t>
            </a:r>
            <a:br>
              <a:rPr lang="en-GB" sz="5000" dirty="0">
                <a:latin typeface="Gill Sans Nova Light" panose="020B0302020104020203" pitchFamily="34" charset="0"/>
              </a:rPr>
            </a:br>
            <a:r>
              <a:rPr lang="en-GB" sz="5000" dirty="0">
                <a:latin typeface="Gill Sans Nova Light" panose="020B0302020104020203" pitchFamily="34" charset="0"/>
              </a:rPr>
              <a:t>				</a:t>
            </a:r>
            <a:r>
              <a:rPr lang="en-GB" sz="3000" dirty="0">
                <a:latin typeface="Gill Sans Nova Light" panose="020B0302020104020203" pitchFamily="34" charset="0"/>
              </a:rPr>
              <a:t>if they understood the impact of their giving.</a:t>
            </a:r>
            <a:br>
              <a:rPr lang="en-GB" sz="30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72212-534E-41B2-9FF5-3503D824249C}"/>
              </a:ext>
            </a:extLst>
          </p:cNvPr>
          <p:cNvSpPr txBox="1"/>
          <p:nvPr/>
        </p:nvSpPr>
        <p:spPr>
          <a:xfrm>
            <a:off x="9694334" y="5594744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2060"/>
                </a:solidFill>
              </a:rPr>
              <a:t>Key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90609-9E14-45BC-B076-7FA219E34253}"/>
              </a:ext>
            </a:extLst>
          </p:cNvPr>
          <p:cNvSpPr txBox="1"/>
          <p:nvPr/>
        </p:nvSpPr>
        <p:spPr>
          <a:xfrm>
            <a:off x="573464" y="3717307"/>
            <a:ext cx="103849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999"/>
                </a:solidFill>
                <a:latin typeface="Gill Sans Nova Light" panose="020B0302020104020203" pitchFamily="34" charset="0"/>
              </a:rPr>
              <a:t>KEY RECOMMENDATIONS:</a:t>
            </a:r>
          </a:p>
          <a:p>
            <a:endParaRPr lang="en-GB" sz="1000" b="1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Regularly communicate ‘the Impact’ of your members giving.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Share good news stories of projects made possible by their support</a:t>
            </a:r>
            <a:endParaRPr lang="en-GB" sz="2400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GB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68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270295" y="624810"/>
            <a:ext cx="1111332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70%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perceive Churches as </a:t>
            </a:r>
          </a:p>
          <a:p>
            <a:pPr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	</a:t>
            </a:r>
            <a:r>
              <a:rPr lang="en-GB" sz="5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generous organisations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…</a:t>
            </a:r>
          </a:p>
          <a:p>
            <a:pPr>
              <a:spcAft>
                <a:spcPts val="600"/>
              </a:spcAft>
            </a:pPr>
            <a:endParaRPr lang="en-GB" sz="1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… but only 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23%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feel they are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inspired by their Church </a:t>
            </a:r>
            <a:r>
              <a:rPr lang="en-GB" sz="2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	</a:t>
            </a:r>
          </a:p>
          <a:p>
            <a:pPr>
              <a:spcAft>
                <a:spcPts val="600"/>
              </a:spcAft>
            </a:pPr>
            <a:r>
              <a:rPr lang="en-GB" sz="4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	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to be generous themselves. 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</a:t>
            </a: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730596" y="5492186"/>
            <a:ext cx="219110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A Generous Culture</a:t>
            </a:r>
          </a:p>
        </p:txBody>
      </p:sp>
    </p:spTree>
    <p:extLst>
      <p:ext uri="{BB962C8B-B14F-4D97-AF65-F5344CB8AC3E}">
        <p14:creationId xmlns:p14="http://schemas.microsoft.com/office/powerpoint/2010/main" val="3227774562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270295" y="624810"/>
            <a:ext cx="1111332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Less than a third </a:t>
            </a:r>
          </a:p>
          <a:p>
            <a:pPr algn="r">
              <a:spcAft>
                <a:spcPts val="600"/>
              </a:spcAft>
            </a:pP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of Anglicans say they are  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regularly thanked </a:t>
            </a:r>
          </a:p>
          <a:p>
            <a:pPr>
              <a:spcAft>
                <a:spcPts val="600"/>
              </a:spcAft>
            </a:pPr>
            <a:r>
              <a:rPr lang="en-GB" sz="3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</a:t>
            </a:r>
          </a:p>
          <a:p>
            <a:pPr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				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for their giving. 	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</a:t>
            </a: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730596" y="5505438"/>
            <a:ext cx="219110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Thanking our Givers</a:t>
            </a:r>
          </a:p>
        </p:txBody>
      </p:sp>
    </p:spTree>
    <p:extLst>
      <p:ext uri="{BB962C8B-B14F-4D97-AF65-F5344CB8AC3E}">
        <p14:creationId xmlns:p14="http://schemas.microsoft.com/office/powerpoint/2010/main" val="16430246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262368" y="1314055"/>
            <a:ext cx="114169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GB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40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To develop a national giving survey to </a:t>
            </a:r>
          </a:p>
          <a:p>
            <a:pPr algn="ctr">
              <a:lnSpc>
                <a:spcPct val="150000"/>
              </a:lnSpc>
            </a:pPr>
            <a:r>
              <a:rPr lang="en-GB" sz="4000" dirty="0">
                <a:solidFill>
                  <a:schemeClr val="bg1"/>
                </a:solidFill>
                <a:latin typeface="Gill Sans Nova Light" panose="020B0302020104020203" pitchFamily="34" charset="0"/>
              </a:rPr>
              <a:t>understand the current perceptions and practices </a:t>
            </a:r>
          </a:p>
          <a:p>
            <a:pPr algn="ctr">
              <a:lnSpc>
                <a:spcPct val="150000"/>
              </a:lnSpc>
            </a:pPr>
            <a:r>
              <a:rPr lang="en-GB" sz="4000" dirty="0">
                <a:solidFill>
                  <a:schemeClr val="bg1"/>
                </a:solidFill>
                <a:latin typeface="Gill Sans Nova Light" panose="020B0302020104020203" pitchFamily="34" charset="0"/>
              </a:rPr>
              <a:t>of Anglican giving across the UK. </a:t>
            </a:r>
          </a:p>
          <a:p>
            <a:endParaRPr lang="en-GB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11E9E-40FB-4CDC-B454-534B67D2D1CF}"/>
              </a:ext>
            </a:extLst>
          </p:cNvPr>
          <p:cNvSpPr txBox="1"/>
          <p:nvPr/>
        </p:nvSpPr>
        <p:spPr>
          <a:xfrm>
            <a:off x="463036" y="250556"/>
            <a:ext cx="11015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Trebuchet MS" panose="020B0603020202020204" pitchFamily="34" charset="0"/>
              </a:rPr>
              <a:t>RESEARCH OBJECTIVE</a:t>
            </a:r>
            <a:endParaRPr lang="en-GB" sz="40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18FA04-8991-49D9-8E01-C0F0E4601492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sz="4000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03042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C161-411F-4A46-BF2A-295D49956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64" y="1004661"/>
            <a:ext cx="11330063" cy="4244521"/>
          </a:xfrm>
        </p:spPr>
        <p:txBody>
          <a:bodyPr>
            <a:normAutofit fontScale="90000"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br>
              <a:rPr lang="en-GB" sz="3000" dirty="0">
                <a:latin typeface="Gill Sans Nova Light" panose="020B0302020104020203" pitchFamily="34" charset="0"/>
              </a:rPr>
            </a:br>
            <a:br>
              <a:rPr lang="en-GB" sz="3000" dirty="0">
                <a:latin typeface="Gill Sans Nova Light" panose="020B0302020104020203" pitchFamily="34" charset="0"/>
              </a:rPr>
            </a:br>
            <a:r>
              <a:rPr lang="en-GB" sz="4400" dirty="0">
                <a:latin typeface="Gill Sans Nova Light" panose="020B0302020104020203" pitchFamily="34" charset="0"/>
              </a:rPr>
              <a:t>30%</a:t>
            </a:r>
            <a:r>
              <a:rPr lang="en-GB" sz="5000" dirty="0">
                <a:latin typeface="Gill Sans Nova Light" panose="020B0302020104020203" pitchFamily="34" charset="0"/>
              </a:rPr>
              <a:t> </a:t>
            </a:r>
            <a:r>
              <a:rPr lang="en-GB" sz="3300" dirty="0">
                <a:latin typeface="Gill Sans Nova Light" panose="020B0302020104020203" pitchFamily="34" charset="0"/>
              </a:rPr>
              <a:t>of regular givers would be motivated </a:t>
            </a:r>
            <a:r>
              <a:rPr lang="en-GB" sz="5000" dirty="0">
                <a:latin typeface="Gill Sans Nova Light" panose="020B0302020104020203" pitchFamily="34" charset="0"/>
              </a:rPr>
              <a:t>to give more </a:t>
            </a:r>
            <a:r>
              <a:rPr lang="en-GB" sz="3300" dirty="0">
                <a:latin typeface="Gill Sans Nova Light" panose="020B0302020104020203" pitchFamily="34" charset="0"/>
              </a:rPr>
              <a:t>and </a:t>
            </a:r>
            <a:br>
              <a:rPr lang="en-GB" sz="3300" dirty="0">
                <a:latin typeface="Gill Sans Nova Light" panose="020B0302020104020203" pitchFamily="34" charset="0"/>
              </a:rPr>
            </a:br>
            <a:r>
              <a:rPr lang="en-GB" sz="4400" dirty="0">
                <a:latin typeface="Gill Sans Nova Light" panose="020B0302020104020203" pitchFamily="34" charset="0"/>
              </a:rPr>
              <a:t>24% </a:t>
            </a:r>
            <a:r>
              <a:rPr lang="en-GB" sz="3300" dirty="0">
                <a:latin typeface="Gill Sans Nova Light" panose="020B0302020104020203" pitchFamily="34" charset="0"/>
              </a:rPr>
              <a:t>of non givers would feel motivated </a:t>
            </a:r>
            <a:r>
              <a:rPr lang="en-GB" sz="4400" dirty="0">
                <a:latin typeface="Gill Sans Nova Light" panose="020B0302020104020203" pitchFamily="34" charset="0"/>
              </a:rPr>
              <a:t>to give </a:t>
            </a:r>
            <a:r>
              <a:rPr lang="en-GB" sz="3300" dirty="0">
                <a:latin typeface="Gill Sans Nova Light" panose="020B0302020104020203" pitchFamily="34" charset="0"/>
              </a:rPr>
              <a:t>if there was </a:t>
            </a:r>
            <a:r>
              <a:rPr lang="en-GB" sz="5000" dirty="0">
                <a:latin typeface="Gill Sans Nova Light" panose="020B0302020104020203" pitchFamily="34" charset="0"/>
              </a:rPr>
              <a:t>greater appreciation </a:t>
            </a:r>
            <a:r>
              <a:rPr lang="en-GB" sz="3300" dirty="0">
                <a:latin typeface="Gill Sans Nova Light" panose="020B0302020104020203" pitchFamily="34" charset="0"/>
              </a:rPr>
              <a:t>of their giving.</a:t>
            </a:r>
            <a:br>
              <a:rPr lang="en-GB" sz="5000" dirty="0">
                <a:latin typeface="Gill Sans Nova Light" panose="020B0302020104020203" pitchFamily="34" charset="0"/>
              </a:rPr>
            </a:br>
            <a:r>
              <a:rPr lang="en-GB" sz="5000" dirty="0">
                <a:latin typeface="Gill Sans Nova Light" panose="020B0302020104020203" pitchFamily="34" charset="0"/>
              </a:rPr>
              <a:t>				</a:t>
            </a:r>
            <a:br>
              <a:rPr lang="en-GB" sz="1800" dirty="0"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72212-534E-41B2-9FF5-3503D824249C}"/>
              </a:ext>
            </a:extLst>
          </p:cNvPr>
          <p:cNvSpPr txBox="1"/>
          <p:nvPr/>
        </p:nvSpPr>
        <p:spPr>
          <a:xfrm>
            <a:off x="9694334" y="5594744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2060"/>
                </a:solidFill>
              </a:rPr>
              <a:t>Key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90609-9E14-45BC-B076-7FA219E34253}"/>
              </a:ext>
            </a:extLst>
          </p:cNvPr>
          <p:cNvSpPr txBox="1"/>
          <p:nvPr/>
        </p:nvSpPr>
        <p:spPr>
          <a:xfrm>
            <a:off x="573464" y="4163583"/>
            <a:ext cx="10384971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999"/>
                </a:solidFill>
                <a:latin typeface="Gill Sans Nova Light" panose="020B0302020104020203" pitchFamily="34" charset="0"/>
              </a:rPr>
              <a:t>KEY RECOMMENDATIONS:</a:t>
            </a:r>
          </a:p>
          <a:p>
            <a:endParaRPr lang="en-GB" sz="1000" b="1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Ensure givers are formally thanked at least once a year for their giving. </a:t>
            </a:r>
          </a:p>
          <a:p>
            <a:pPr>
              <a:spcAft>
                <a:spcPts val="600"/>
              </a:spcAft>
            </a:pPr>
            <a:endParaRPr lang="en-GB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631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827198" y="504040"/>
            <a:ext cx="10575234" cy="61709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GB" sz="6000" b="1" dirty="0">
                <a:solidFill>
                  <a:schemeClr val="bg1"/>
                </a:solidFill>
                <a:latin typeface="Gill Sans Nova Light"/>
                <a:ea typeface="MS PGothic"/>
              </a:rPr>
              <a:t>Half</a:t>
            </a:r>
            <a:r>
              <a:rPr lang="en-GB" sz="3500" b="1" dirty="0">
                <a:solidFill>
                  <a:schemeClr val="bg1"/>
                </a:solidFill>
                <a:latin typeface="Gill Sans Nova Light"/>
                <a:ea typeface="MS PGothic"/>
              </a:rPr>
              <a:t> </a:t>
            </a: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/>
                <a:ea typeface="MS PGothic"/>
              </a:rPr>
              <a:t>of Anglicans are aware </a:t>
            </a:r>
            <a:endParaRPr lang="en-GB" sz="3500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/>
                <a:ea typeface="MS PGothic"/>
              </a:rPr>
              <a:t>of the recommendation to </a:t>
            </a:r>
            <a:r>
              <a:rPr lang="en-GB" sz="3500" b="1" dirty="0">
                <a:solidFill>
                  <a:schemeClr val="bg1"/>
                </a:solidFill>
                <a:latin typeface="Gill Sans Nova Light"/>
                <a:ea typeface="MS PGothic"/>
              </a:rPr>
              <a:t>												</a:t>
            </a:r>
          </a:p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/>
                <a:ea typeface="MS PGothic"/>
              </a:rPr>
              <a:t>	25% </a:t>
            </a:r>
            <a:r>
              <a:rPr lang="en-GB" sz="3500" dirty="0">
                <a:solidFill>
                  <a:schemeClr val="bg1"/>
                </a:solidFill>
                <a:latin typeface="Gill Sans Nova Light"/>
                <a:ea typeface="MS PGothic"/>
              </a:rPr>
              <a:t>agree with it and </a:t>
            </a:r>
            <a:endParaRPr lang="en-GB" sz="3500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/>
                <a:ea typeface="MS PGothic"/>
              </a:rPr>
              <a:t>				23% </a:t>
            </a:r>
            <a:r>
              <a:rPr lang="en-GB" sz="3500" dirty="0">
                <a:solidFill>
                  <a:schemeClr val="bg1"/>
                </a:solidFill>
                <a:latin typeface="Gill Sans Nova Light"/>
                <a:ea typeface="MS PGothic"/>
              </a:rPr>
              <a:t>say they do it. </a:t>
            </a:r>
            <a:r>
              <a:rPr lang="en-GB" sz="7000" b="1" dirty="0">
                <a:solidFill>
                  <a:schemeClr val="bg1"/>
                </a:solidFill>
                <a:latin typeface="Gill Sans Nova Light"/>
                <a:ea typeface="MS PGothic"/>
              </a:rPr>
              <a:t>					</a:t>
            </a:r>
            <a:endParaRPr lang="en-GB" sz="3500" b="1" dirty="0">
              <a:solidFill>
                <a:schemeClr val="bg1"/>
              </a:solidFill>
              <a:latin typeface="Gill Sans Nova Light"/>
              <a:ea typeface="MS PGothic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730596" y="5492186"/>
            <a:ext cx="219110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Tithing</a:t>
            </a:r>
          </a:p>
          <a:p>
            <a:pPr algn="ctr"/>
            <a:endParaRPr lang="en-GB" sz="2500" dirty="0">
              <a:solidFill>
                <a:srgbClr val="00999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889E41-5515-4BA5-828E-F31CDB8F9AC9}"/>
              </a:ext>
            </a:extLst>
          </p:cNvPr>
          <p:cNvSpPr txBox="1"/>
          <p:nvPr/>
        </p:nvSpPr>
        <p:spPr>
          <a:xfrm>
            <a:off x="6334539" y="1470991"/>
            <a:ext cx="33395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Tithe.</a:t>
            </a:r>
            <a:endParaRPr lang="en-GB" sz="9000" dirty="0"/>
          </a:p>
        </p:txBody>
      </p:sp>
    </p:spTree>
    <p:extLst>
      <p:ext uri="{BB962C8B-B14F-4D97-AF65-F5344CB8AC3E}">
        <p14:creationId xmlns:p14="http://schemas.microsoft.com/office/powerpoint/2010/main" val="4161896347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1437069" y="1331274"/>
            <a:ext cx="96314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Geography &amp; Social Class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40B33B-575A-491B-8475-DA53EE60D163}"/>
              </a:ext>
            </a:extLst>
          </p:cNvPr>
          <p:cNvSpPr txBox="1"/>
          <p:nvPr/>
        </p:nvSpPr>
        <p:spPr>
          <a:xfrm>
            <a:off x="1280106" y="2869252"/>
            <a:ext cx="9631459" cy="2754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/>
                <a:ea typeface="MS PGothic"/>
              </a:rPr>
              <a:t>make Anglicans stand out</a:t>
            </a:r>
            <a:endParaRPr lang="en-US" dirty="0">
              <a:solidFill>
                <a:schemeClr val="bg1"/>
              </a:solidFill>
              <a:latin typeface="Gill Sans Nova Light"/>
              <a:ea typeface="MS PGothic"/>
            </a:endParaRPr>
          </a:p>
          <a:p>
            <a:pPr algn="ctr"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/>
                <a:ea typeface="MS PGothic"/>
              </a:rPr>
              <a:t>from the public as a whole.</a:t>
            </a:r>
          </a:p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  <a:latin typeface="Gill Sans Nova Light"/>
              <a:ea typeface="MS PGothic"/>
              <a:cs typeface="Arial"/>
            </a:endParaRPr>
          </a:p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  <a:latin typeface="Gill Sans Nova Light"/>
              <a:ea typeface="MS PGothic"/>
              <a:cs typeface="Arial"/>
            </a:endParaRPr>
          </a:p>
          <a:p>
            <a:pPr>
              <a:spcAft>
                <a:spcPts val="600"/>
              </a:spcAft>
            </a:pPr>
            <a:endParaRPr lang="en-GB" sz="3500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FB591-12E6-49C7-B443-125265168520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9999"/>
                </a:solidFill>
              </a:rPr>
              <a:t>1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3735C3-CA09-45E2-9910-8197FAB0E1C3}"/>
              </a:ext>
            </a:extLst>
          </p:cNvPr>
          <p:cNvSpPr txBox="1"/>
          <p:nvPr/>
        </p:nvSpPr>
        <p:spPr>
          <a:xfrm>
            <a:off x="9833114" y="5543944"/>
            <a:ext cx="1769164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Our Anglicans</a:t>
            </a:r>
          </a:p>
        </p:txBody>
      </p:sp>
    </p:spTree>
    <p:extLst>
      <p:ext uri="{BB962C8B-B14F-4D97-AF65-F5344CB8AC3E}">
        <p14:creationId xmlns:p14="http://schemas.microsoft.com/office/powerpoint/2010/main" val="2343084303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C161-411F-4A46-BF2A-295D49956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64" y="616925"/>
            <a:ext cx="11330063" cy="424452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br>
              <a:rPr lang="en-GB" sz="3000" dirty="0">
                <a:latin typeface="Gill Sans Nova Light" panose="020B0302020104020203" pitchFamily="34" charset="0"/>
              </a:rPr>
            </a:br>
            <a:r>
              <a:rPr lang="en-GB" sz="3300" dirty="0">
                <a:latin typeface="Gill Sans Nova Light" panose="020B0302020104020203" pitchFamily="34" charset="0"/>
              </a:rPr>
              <a:t>Anglicans are more likely to be female, older </a:t>
            </a:r>
            <a:r>
              <a:rPr lang="en-GB" sz="2500" dirty="0">
                <a:latin typeface="Gill Sans Nova Light" panose="020B0302020104020203" pitchFamily="34" charset="0"/>
              </a:rPr>
              <a:t>(65+)</a:t>
            </a:r>
            <a:r>
              <a:rPr lang="en-GB" sz="3300" dirty="0">
                <a:latin typeface="Gill Sans Nova Light" panose="020B0302020104020203" pitchFamily="34" charset="0"/>
              </a:rPr>
              <a:t>, from an AB social class </a:t>
            </a:r>
            <a:r>
              <a:rPr lang="en-GB" sz="2500" dirty="0">
                <a:latin typeface="Gill Sans Nova Light" panose="020B0302020104020203" pitchFamily="34" charset="0"/>
              </a:rPr>
              <a:t>(49%) </a:t>
            </a:r>
            <a:r>
              <a:rPr lang="en-GB" sz="3300" dirty="0">
                <a:latin typeface="Gill Sans Nova Light" panose="020B0302020104020203" pitchFamily="34" charset="0"/>
              </a:rPr>
              <a:t>and attend church in a rural setting.</a:t>
            </a:r>
            <a:br>
              <a:rPr lang="en-GB" sz="5000" dirty="0">
                <a:latin typeface="Gill Sans Nova Light" panose="020B0302020104020203" pitchFamily="34" charset="0"/>
              </a:rPr>
            </a:br>
            <a:br>
              <a:rPr lang="en-GB" sz="5000" dirty="0">
                <a:latin typeface="Gill Sans Nova Light" panose="020B0302020104020203" pitchFamily="34" charset="0"/>
              </a:rPr>
            </a:br>
            <a:r>
              <a:rPr lang="en-GB" sz="50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		</a:t>
            </a:r>
            <a:r>
              <a:rPr lang="en-GB" sz="5400" dirty="0">
                <a:solidFill>
                  <a:srgbClr val="002060"/>
                </a:solidFill>
                <a:latin typeface="Gill Sans Nova Light"/>
                <a:ea typeface="MS PGothic"/>
                <a:cs typeface="Arial"/>
              </a:rPr>
              <a:t>       </a:t>
            </a:r>
            <a:r>
              <a:rPr lang="en-GB" sz="50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	</a:t>
            </a:r>
            <a:br>
              <a:rPr lang="en-GB" sz="18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72212-534E-41B2-9FF5-3503D824249C}"/>
              </a:ext>
            </a:extLst>
          </p:cNvPr>
          <p:cNvSpPr txBox="1"/>
          <p:nvPr/>
        </p:nvSpPr>
        <p:spPr>
          <a:xfrm>
            <a:off x="9694334" y="5594744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2060"/>
                </a:solidFill>
              </a:rPr>
              <a:t>Key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90609-9E14-45BC-B076-7FA219E34253}"/>
              </a:ext>
            </a:extLst>
          </p:cNvPr>
          <p:cNvSpPr txBox="1"/>
          <p:nvPr/>
        </p:nvSpPr>
        <p:spPr>
          <a:xfrm>
            <a:off x="376163" y="3430285"/>
            <a:ext cx="103849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999"/>
                </a:solidFill>
                <a:latin typeface="Gill Sans Nova Light" panose="020B0302020104020203" pitchFamily="34" charset="0"/>
              </a:rPr>
              <a:t>KEY RECOMMENDATIONS:</a:t>
            </a:r>
          </a:p>
          <a:p>
            <a:endParaRPr lang="en-GB" sz="1000" b="1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49% belong to the AB social class </a:t>
            </a:r>
            <a:r>
              <a:rPr lang="en-GB" sz="2000" dirty="0">
                <a:solidFill>
                  <a:srgbClr val="009999"/>
                </a:solidFill>
                <a:latin typeface="Gill Sans Nova Light" panose="020B0302020104020203" pitchFamily="34" charset="0"/>
              </a:rPr>
              <a:t>(compared with 22% of UK population)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Many of our church members are amongst the most affluent in our society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71% have been a Christian for more than 40 years…</a:t>
            </a:r>
          </a:p>
        </p:txBody>
      </p:sp>
    </p:spTree>
    <p:extLst>
      <p:ext uri="{BB962C8B-B14F-4D97-AF65-F5344CB8AC3E}">
        <p14:creationId xmlns:p14="http://schemas.microsoft.com/office/powerpoint/2010/main" val="1947901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552486" y="606170"/>
            <a:ext cx="1088055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Anglicans gave higher amounts </a:t>
            </a:r>
          </a:p>
          <a:p>
            <a:pPr>
              <a:spcAft>
                <a:spcPts val="600"/>
              </a:spcAft>
            </a:pPr>
            <a:endParaRPr lang="en-GB" sz="1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</a:p>
          <a:p>
            <a:pPr algn="ctr">
              <a:spcAft>
                <a:spcPts val="600"/>
              </a:spcAft>
            </a:pPr>
            <a:r>
              <a:rPr lang="en-GB" sz="8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to Church </a:t>
            </a:r>
          </a:p>
          <a:p>
            <a:pPr algn="ctr">
              <a:spcAft>
                <a:spcPts val="600"/>
              </a:spcAft>
            </a:pPr>
            <a:r>
              <a:rPr lang="en-GB" sz="8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than to Charity.</a:t>
            </a:r>
            <a:r>
              <a:rPr lang="en-GB" sz="8000" dirty="0">
                <a:solidFill>
                  <a:schemeClr val="bg1"/>
                </a:solidFill>
                <a:latin typeface="Gill Sans Nova Light" panose="020B0302020104020203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9999"/>
                </a:solidFill>
              </a:rPr>
              <a:t>3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1C0C75-2E20-4CDB-A96D-61DE94D3D431}"/>
              </a:ext>
            </a:extLst>
          </p:cNvPr>
          <p:cNvSpPr txBox="1"/>
          <p:nvPr/>
        </p:nvSpPr>
        <p:spPr>
          <a:xfrm>
            <a:off x="9833114" y="5543944"/>
            <a:ext cx="1769164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Church vs. Charity</a:t>
            </a:r>
          </a:p>
        </p:txBody>
      </p:sp>
    </p:spTree>
    <p:extLst>
      <p:ext uri="{BB962C8B-B14F-4D97-AF65-F5344CB8AC3E}">
        <p14:creationId xmlns:p14="http://schemas.microsoft.com/office/powerpoint/2010/main" val="1837028766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463034" y="1639387"/>
            <a:ext cx="108805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An Anglican’s </a:t>
            </a:r>
          </a:p>
          <a:p>
            <a:pPr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  <a:r>
              <a:rPr lang="en-GB" sz="8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Trust and Confidence 		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40B33B-575A-491B-8475-DA53EE60D163}"/>
              </a:ext>
            </a:extLst>
          </p:cNvPr>
          <p:cNvSpPr txBox="1"/>
          <p:nvPr/>
        </p:nvSpPr>
        <p:spPr>
          <a:xfrm>
            <a:off x="4983367" y="3760538"/>
            <a:ext cx="62668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in their church is very high (80%).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9999"/>
                </a:solidFill>
              </a:rPr>
              <a:t>2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FBF2BA-035A-483F-9C32-D71966808E75}"/>
              </a:ext>
            </a:extLst>
          </p:cNvPr>
          <p:cNvSpPr txBox="1"/>
          <p:nvPr/>
        </p:nvSpPr>
        <p:spPr>
          <a:xfrm>
            <a:off x="9833114" y="5543944"/>
            <a:ext cx="193331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Trust &amp; Confidence</a:t>
            </a:r>
          </a:p>
        </p:txBody>
      </p:sp>
    </p:spTree>
    <p:extLst>
      <p:ext uri="{BB962C8B-B14F-4D97-AF65-F5344CB8AC3E}">
        <p14:creationId xmlns:p14="http://schemas.microsoft.com/office/powerpoint/2010/main" val="1247810266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702364" y="606170"/>
            <a:ext cx="10730679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The most popular reason</a:t>
            </a:r>
          </a:p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for Anglicans to give to their church is</a:t>
            </a:r>
          </a:p>
          <a:p>
            <a:pPr>
              <a:spcAft>
                <a:spcPts val="600"/>
              </a:spcAft>
            </a:pPr>
            <a:endParaRPr lang="en-GB" sz="1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</a:p>
          <a:p>
            <a:pPr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to help keep the </a:t>
            </a:r>
          </a:p>
          <a:p>
            <a:pPr algn="ctr">
              <a:spcAft>
                <a:spcPts val="600"/>
              </a:spcAft>
            </a:pPr>
            <a:endParaRPr lang="en-GB" sz="15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8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building maintained.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9999"/>
                </a:solidFill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CB5E55-908A-4E79-B6B6-414D82BC7EBD}"/>
              </a:ext>
            </a:extLst>
          </p:cNvPr>
          <p:cNvSpPr txBox="1"/>
          <p:nvPr/>
        </p:nvSpPr>
        <p:spPr>
          <a:xfrm>
            <a:off x="9678838" y="5543944"/>
            <a:ext cx="192344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Giving Motivations</a:t>
            </a:r>
          </a:p>
        </p:txBody>
      </p:sp>
    </p:spTree>
    <p:extLst>
      <p:ext uri="{BB962C8B-B14F-4D97-AF65-F5344CB8AC3E}">
        <p14:creationId xmlns:p14="http://schemas.microsoft.com/office/powerpoint/2010/main" val="2873722298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702364" y="606170"/>
            <a:ext cx="10730679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Most Anglicans would increase </a:t>
            </a:r>
          </a:p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their church giving</a:t>
            </a:r>
          </a:p>
          <a:p>
            <a:pPr>
              <a:spcAft>
                <a:spcPts val="600"/>
              </a:spcAft>
            </a:pPr>
            <a:endParaRPr lang="en-GB" sz="1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</a:p>
          <a:p>
            <a:pPr algn="ctr">
              <a:spcAft>
                <a:spcPts val="600"/>
              </a:spcAft>
            </a:pPr>
            <a:r>
              <a:rPr lang="en-GB" sz="8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to help their local 		community.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9999"/>
                </a:solidFill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CB5E55-908A-4E79-B6B6-414D82BC7EBD}"/>
              </a:ext>
            </a:extLst>
          </p:cNvPr>
          <p:cNvSpPr txBox="1"/>
          <p:nvPr/>
        </p:nvSpPr>
        <p:spPr>
          <a:xfrm>
            <a:off x="9678838" y="5543944"/>
            <a:ext cx="192344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Giving Motivations</a:t>
            </a:r>
          </a:p>
        </p:txBody>
      </p:sp>
    </p:spTree>
    <p:extLst>
      <p:ext uri="{BB962C8B-B14F-4D97-AF65-F5344CB8AC3E}">
        <p14:creationId xmlns:p14="http://schemas.microsoft.com/office/powerpoint/2010/main" val="2684458273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C161-411F-4A46-BF2A-295D49956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64" y="461861"/>
            <a:ext cx="11330063" cy="424452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br>
              <a:rPr lang="en-GB" sz="3000" dirty="0">
                <a:latin typeface="Gill Sans Nova Light" panose="020B0302020104020203" pitchFamily="34" charset="0"/>
              </a:rPr>
            </a:br>
            <a:r>
              <a:rPr lang="en-GB" sz="3300" dirty="0">
                <a:latin typeface="Gill Sans Nova Light" panose="020B0302020104020203" pitchFamily="34" charset="0"/>
              </a:rPr>
              <a:t>Anglicans have </a:t>
            </a:r>
            <a:r>
              <a:rPr lang="en-GB" sz="5000" dirty="0">
                <a:latin typeface="Gill Sans Nova Light" panose="020B0302020104020203" pitchFamily="34" charset="0"/>
              </a:rPr>
              <a:t>Trust and Confidence </a:t>
            </a:r>
            <a:r>
              <a:rPr lang="en-GB" sz="3300" dirty="0">
                <a:latin typeface="Gill Sans Nova Light" panose="020B0302020104020203" pitchFamily="34" charset="0"/>
              </a:rPr>
              <a:t>in their churches.</a:t>
            </a:r>
            <a:br>
              <a:rPr lang="en-GB" sz="3300" dirty="0">
                <a:latin typeface="Gill Sans Nova Light" panose="020B0302020104020203" pitchFamily="34" charset="0"/>
              </a:rPr>
            </a:br>
            <a:r>
              <a:rPr lang="en-GB" sz="3300" dirty="0">
                <a:latin typeface="Gill Sans Nova Light" panose="020B0302020104020203" pitchFamily="34" charset="0"/>
              </a:rPr>
              <a:t>They are passionate about supporting the </a:t>
            </a:r>
            <a:r>
              <a:rPr lang="en-GB" sz="5600" dirty="0">
                <a:latin typeface="Gill Sans Nova Light" panose="020B0302020104020203" pitchFamily="34" charset="0"/>
              </a:rPr>
              <a:t>building</a:t>
            </a:r>
            <a:r>
              <a:rPr lang="en-GB" sz="3300" dirty="0">
                <a:latin typeface="Gill Sans Nova Light" panose="020B0302020104020203" pitchFamily="34" charset="0"/>
              </a:rPr>
              <a:t> and </a:t>
            </a:r>
            <a:r>
              <a:rPr lang="en-GB" sz="5600" dirty="0">
                <a:latin typeface="Gill Sans Nova Light" panose="020B0302020104020203" pitchFamily="34" charset="0"/>
              </a:rPr>
              <a:t>local community.</a:t>
            </a:r>
            <a:br>
              <a:rPr lang="en-GB" sz="5400" dirty="0">
                <a:solidFill>
                  <a:srgbClr val="002060"/>
                </a:solidFill>
                <a:latin typeface="Gill Sans Nova Light"/>
                <a:ea typeface="MS PGothic"/>
                <a:cs typeface="Arial" panose="020B0604020202020204" pitchFamily="34" charset="0"/>
              </a:rPr>
            </a:br>
            <a:r>
              <a:rPr lang="en-GB" sz="50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	</a:t>
            </a:r>
            <a:br>
              <a:rPr lang="en-GB" sz="18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72212-534E-41B2-9FF5-3503D824249C}"/>
              </a:ext>
            </a:extLst>
          </p:cNvPr>
          <p:cNvSpPr txBox="1"/>
          <p:nvPr/>
        </p:nvSpPr>
        <p:spPr>
          <a:xfrm>
            <a:off x="9694334" y="5594744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2060"/>
                </a:solidFill>
              </a:rPr>
              <a:t>Key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90609-9E14-45BC-B076-7FA219E34253}"/>
              </a:ext>
            </a:extLst>
          </p:cNvPr>
          <p:cNvSpPr txBox="1"/>
          <p:nvPr/>
        </p:nvSpPr>
        <p:spPr>
          <a:xfrm>
            <a:off x="573464" y="3794859"/>
            <a:ext cx="10384971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999"/>
                </a:solidFill>
                <a:latin typeface="Gill Sans Nova Light" panose="020B0302020104020203" pitchFamily="34" charset="0"/>
              </a:rPr>
              <a:t>KEY RECOMMENDATIONS:</a:t>
            </a:r>
          </a:p>
          <a:p>
            <a:endParaRPr lang="en-GB" sz="1000" b="1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Review and adapt motivations for giving to reflect these findings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Share good news stories of projects supporting your local community </a:t>
            </a:r>
          </a:p>
        </p:txBody>
      </p:sp>
    </p:spTree>
    <p:extLst>
      <p:ext uri="{BB962C8B-B14F-4D97-AF65-F5344CB8AC3E}">
        <p14:creationId xmlns:p14="http://schemas.microsoft.com/office/powerpoint/2010/main" val="1098591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311E9E-40FB-4CDC-B454-534B67D2D1CF}"/>
              </a:ext>
            </a:extLst>
          </p:cNvPr>
          <p:cNvSpPr txBox="1"/>
          <p:nvPr/>
        </p:nvSpPr>
        <p:spPr>
          <a:xfrm>
            <a:off x="463036" y="250556"/>
            <a:ext cx="110156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800" dirty="0">
                <a:solidFill>
                  <a:schemeClr val="bg1"/>
                </a:solidFill>
                <a:latin typeface="Gill Sans Nova" panose="020B0602020104020203" pitchFamily="34" charset="0"/>
              </a:rPr>
              <a:t>Giving Profiles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23C1DA1-FD25-AD40-8481-DE31196EBF2B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4276292"/>
              </p:ext>
            </p:extLst>
          </p:nvPr>
        </p:nvGraphicFramePr>
        <p:xfrm>
          <a:off x="1176528" y="893064"/>
          <a:ext cx="9838943" cy="5071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41896313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587828" y="1450885"/>
            <a:ext cx="11416937" cy="41919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en-GB" dirty="0">
                <a:solidFill>
                  <a:schemeClr val="bg1"/>
                </a:solidFill>
                <a:latin typeface="Gill Sans Nova Light" panose="020B0302020104020203" pitchFamily="34" charset="0"/>
              </a:rPr>
              <a:t>The survey was delivered by NFP Synergy </a:t>
            </a: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en-GB" dirty="0">
                <a:solidFill>
                  <a:schemeClr val="bg1"/>
                </a:solidFill>
                <a:latin typeface="Gill Sans Nova Light" panose="020B0302020104020203" pitchFamily="34" charset="0"/>
              </a:rPr>
              <a:t>The fieldwork was carried out throughout July – September 2020</a:t>
            </a: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en-GB" dirty="0">
                <a:solidFill>
                  <a:schemeClr val="bg1"/>
                </a:solidFill>
                <a:latin typeface="Gill Sans Nova Light"/>
                <a:ea typeface="MS PGothic"/>
              </a:rPr>
              <a:t>A sample of 2,000 Anglicans were surveyed</a:t>
            </a:r>
          </a:p>
          <a:p>
            <a:pPr>
              <a:lnSpc>
                <a:spcPct val="130000"/>
              </a:lnSpc>
            </a:pPr>
            <a:endParaRPr lang="en-GB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en-GB" dirty="0">
                <a:solidFill>
                  <a:schemeClr val="bg1"/>
                </a:solidFill>
                <a:latin typeface="Gill Sans Nova Light" panose="020B0302020104020203" pitchFamily="34" charset="0"/>
              </a:rPr>
              <a:t>Anglicans were defined as: </a:t>
            </a: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GB" dirty="0">
                <a:solidFill>
                  <a:schemeClr val="bg1"/>
                </a:solidFill>
                <a:latin typeface="Gill Sans Nova Light"/>
                <a:ea typeface="MS PGothic"/>
              </a:rPr>
              <a:t>those who consider themselves active supporters of the Church of England</a:t>
            </a:r>
            <a:endParaRPr lang="en-GB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GB" dirty="0">
                <a:solidFill>
                  <a:schemeClr val="bg1"/>
                </a:solidFill>
                <a:latin typeface="Gill Sans Nova Light" panose="020B0302020104020203" pitchFamily="34" charset="0"/>
              </a:rPr>
              <a:t>attend church / a virtual service during lockdown at least once a month</a:t>
            </a:r>
          </a:p>
          <a:p>
            <a:endParaRPr lang="en-GB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11E9E-40FB-4CDC-B454-534B67D2D1CF}"/>
              </a:ext>
            </a:extLst>
          </p:cNvPr>
          <p:cNvSpPr txBox="1"/>
          <p:nvPr/>
        </p:nvSpPr>
        <p:spPr>
          <a:xfrm>
            <a:off x="463036" y="250556"/>
            <a:ext cx="11015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Trebuchet MS" panose="020B0603020202020204" pitchFamily="34" charset="0"/>
              </a:rPr>
              <a:t>RESEARCH OVERVIEW</a:t>
            </a:r>
            <a:endParaRPr lang="en-GB" sz="40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3A852D-E2F7-4D4F-BD3C-75ED72513F40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sz="4000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213718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182880" y="1450885"/>
            <a:ext cx="11821886" cy="27361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2800" b="1" dirty="0">
              <a:solidFill>
                <a:schemeClr val="bg1"/>
              </a:solidFill>
              <a:latin typeface="Gill Sans Nova Light" panose="020B03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/>
                <a:ea typeface="Calibri" panose="020F0502020204030204" pitchFamily="34" charset="0"/>
                <a:cs typeface="Times New Roman"/>
              </a:rPr>
              <a:t>Surprised by these findings? </a:t>
            </a: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/>
                <a:ea typeface="Calibri" panose="020F0502020204030204" pitchFamily="34" charset="0"/>
                <a:cs typeface="Times New Roman"/>
              </a:rPr>
              <a:t>A lot to celebrate but also to improve. </a:t>
            </a: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2800" b="1" dirty="0">
              <a:solidFill>
                <a:schemeClr val="bg1"/>
              </a:solidFill>
              <a:latin typeface="Gill Sans Nova Light" panose="020B03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000" dirty="0">
              <a:solidFill>
                <a:schemeClr val="bg1"/>
              </a:solidFill>
              <a:latin typeface="Gill Sans Nova Light" panose="020B03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11E9E-40FB-4CDC-B454-534B67D2D1CF}"/>
              </a:ext>
            </a:extLst>
          </p:cNvPr>
          <p:cNvSpPr txBox="1"/>
          <p:nvPr/>
        </p:nvSpPr>
        <p:spPr>
          <a:xfrm>
            <a:off x="463036" y="250556"/>
            <a:ext cx="11015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Trebuchet MS" panose="020B0603020202020204" pitchFamily="34" charset="0"/>
              </a:rPr>
              <a:t>FURTHER EXPLORATION</a:t>
            </a:r>
            <a:endParaRPr lang="en-GB" sz="40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6C0994-3E97-4EFF-A18B-F1C43A9CC01F}"/>
              </a:ext>
            </a:extLst>
          </p:cNvPr>
          <p:cNvSpPr txBox="1"/>
          <p:nvPr/>
        </p:nvSpPr>
        <p:spPr>
          <a:xfrm>
            <a:off x="9839740" y="5543944"/>
            <a:ext cx="17691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sz="4000" dirty="0">
              <a:solidFill>
                <a:srgbClr val="00999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9EE781-ECE8-42A0-8295-777F60A54221}"/>
              </a:ext>
            </a:extLst>
          </p:cNvPr>
          <p:cNvSpPr txBox="1"/>
          <p:nvPr/>
        </p:nvSpPr>
        <p:spPr>
          <a:xfrm>
            <a:off x="9721887" y="5592779"/>
            <a:ext cx="2191109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77924019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808383" y="1065795"/>
            <a:ext cx="10575234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en-GB" sz="4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r">
              <a:spcAft>
                <a:spcPts val="600"/>
              </a:spcAft>
            </a:pPr>
            <a:r>
              <a:rPr lang="en-GB" sz="72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A third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of Anglicans</a:t>
            </a:r>
          </a:p>
          <a:p>
            <a:pPr>
              <a:spcAft>
                <a:spcPts val="600"/>
              </a:spcAft>
            </a:pPr>
            <a:r>
              <a:rPr lang="en-GB" sz="2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</a:p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do not give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to their Church. </a:t>
            </a:r>
            <a:endParaRPr lang="en-GB" sz="1000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730596" y="5492186"/>
            <a:ext cx="219110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Non-Anglican Givers</a:t>
            </a:r>
          </a:p>
        </p:txBody>
      </p:sp>
    </p:spTree>
    <p:extLst>
      <p:ext uri="{BB962C8B-B14F-4D97-AF65-F5344CB8AC3E}">
        <p14:creationId xmlns:p14="http://schemas.microsoft.com/office/powerpoint/2010/main" val="415006430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272212-534E-41B2-9FF5-3503D824249C}"/>
              </a:ext>
            </a:extLst>
          </p:cNvPr>
          <p:cNvSpPr txBox="1"/>
          <p:nvPr/>
        </p:nvSpPr>
        <p:spPr>
          <a:xfrm>
            <a:off x="9694334" y="5594744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2060"/>
                </a:solidFill>
              </a:rPr>
              <a:t>Key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90609-9E14-45BC-B076-7FA219E34253}"/>
              </a:ext>
            </a:extLst>
          </p:cNvPr>
          <p:cNvSpPr txBox="1"/>
          <p:nvPr/>
        </p:nvSpPr>
        <p:spPr>
          <a:xfrm>
            <a:off x="653142" y="3665486"/>
            <a:ext cx="103849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999"/>
                </a:solidFill>
                <a:latin typeface="Gill Sans Nova Light" panose="020B0302020104020203" pitchFamily="34" charset="0"/>
              </a:rPr>
              <a:t>KEY RECOMMENDATIONS:</a:t>
            </a:r>
          </a:p>
          <a:p>
            <a:endParaRPr lang="en-GB" sz="1000" b="1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Regularly communicate ‘the Need’ and ‘How your church is funded’.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Build a sense of belonging between your members and your church.</a:t>
            </a:r>
          </a:p>
          <a:p>
            <a:pPr>
              <a:spcAft>
                <a:spcPts val="600"/>
              </a:spcAft>
            </a:pPr>
            <a:endParaRPr lang="en-GB" dirty="0">
              <a:solidFill>
                <a:srgbClr val="00999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EAC30-86C1-4531-9D5F-7091737C8692}"/>
              </a:ext>
            </a:extLst>
          </p:cNvPr>
          <p:cNvSpPr txBox="1"/>
          <p:nvPr/>
        </p:nvSpPr>
        <p:spPr>
          <a:xfrm>
            <a:off x="653142" y="597456"/>
            <a:ext cx="1117479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>
                <a:solidFill>
                  <a:srgbClr val="002060"/>
                </a:solidFill>
                <a:latin typeface="Gill Sans Nova Light" panose="020B0302020104020203" pitchFamily="34" charset="0"/>
              </a:rPr>
              <a:t>Why? </a:t>
            </a:r>
          </a:p>
          <a:p>
            <a:endParaRPr lang="en-GB" sz="1000" dirty="0">
              <a:solidFill>
                <a:srgbClr val="002060"/>
              </a:solidFill>
              <a:latin typeface="Gill Sans Nova Light" panose="020B0302020104020203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I support other charities and organisations who </a:t>
            </a:r>
            <a:r>
              <a:rPr lang="en-GB" sz="3200" b="1" dirty="0">
                <a:solidFill>
                  <a:srgbClr val="002060"/>
                </a:solidFill>
                <a:latin typeface="Gill Sans Nova Light" panose="020B0302020104020203" pitchFamily="34" charset="0"/>
              </a:rPr>
              <a:t>need my giving more</a:t>
            </a:r>
            <a:r>
              <a:rPr lang="en-GB" sz="32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 </a:t>
            </a:r>
            <a:r>
              <a:rPr lang="en-GB" sz="20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(41%)</a:t>
            </a:r>
            <a:endParaRPr lang="en-GB" dirty="0">
              <a:solidFill>
                <a:srgbClr val="002060"/>
              </a:solidFill>
              <a:latin typeface="Gill Sans Nova Light" panose="020B0302020104020203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The church </a:t>
            </a:r>
            <a:r>
              <a:rPr lang="en-GB" sz="3200" b="1" dirty="0">
                <a:solidFill>
                  <a:srgbClr val="002060"/>
                </a:solidFill>
                <a:latin typeface="Gill Sans Nova Light" panose="020B0302020104020203" pitchFamily="34" charset="0"/>
              </a:rPr>
              <a:t>already has enough </a:t>
            </a:r>
            <a:r>
              <a:rPr lang="en-GB" sz="24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income </a:t>
            </a:r>
            <a:r>
              <a:rPr lang="en-GB" sz="20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(12%)</a:t>
            </a:r>
            <a:endParaRPr lang="en-GB" sz="1600" dirty="0">
              <a:solidFill>
                <a:srgbClr val="002060"/>
              </a:solidFill>
              <a:latin typeface="Gill Sans Nova Light" panose="020B0302020104020203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I </a:t>
            </a:r>
            <a:r>
              <a:rPr lang="en-GB" sz="3200" b="1" dirty="0">
                <a:solidFill>
                  <a:srgbClr val="002060"/>
                </a:solidFill>
                <a:latin typeface="Gill Sans Nova Light" panose="020B0302020104020203" pitchFamily="34" charset="0"/>
              </a:rPr>
              <a:t>do not feel part of </a:t>
            </a:r>
            <a:r>
              <a:rPr lang="en-GB" sz="24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the church </a:t>
            </a:r>
            <a:r>
              <a:rPr lang="en-GB" sz="2000" dirty="0">
                <a:solidFill>
                  <a:srgbClr val="002060"/>
                </a:solidFill>
                <a:latin typeface="Gill Sans Nova Light" panose="020B0302020104020203" pitchFamily="34" charset="0"/>
              </a:rPr>
              <a:t>(19%)</a:t>
            </a:r>
            <a:br>
              <a:rPr lang="en-GB" sz="1600" dirty="0">
                <a:latin typeface="Gill Sans Nova Light" panose="020B0302020104020203" pitchFamily="34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398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808383" y="1065795"/>
            <a:ext cx="10575234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en-GB" sz="4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40%</a:t>
            </a: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of Anglicans have</a:t>
            </a:r>
          </a:p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never been asked 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to give regularly.</a:t>
            </a:r>
          </a:p>
          <a:p>
            <a:pPr>
              <a:spcAft>
                <a:spcPts val="600"/>
              </a:spcAft>
            </a:pPr>
            <a:endParaRPr lang="en-GB" sz="1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15702A-9752-4B70-AFD6-A50821081938}"/>
              </a:ext>
            </a:extLst>
          </p:cNvPr>
          <p:cNvSpPr txBox="1"/>
          <p:nvPr/>
        </p:nvSpPr>
        <p:spPr>
          <a:xfrm>
            <a:off x="9833114" y="5543944"/>
            <a:ext cx="1769164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Regular Givers</a:t>
            </a:r>
          </a:p>
        </p:txBody>
      </p:sp>
    </p:spTree>
    <p:extLst>
      <p:ext uri="{BB962C8B-B14F-4D97-AF65-F5344CB8AC3E}">
        <p14:creationId xmlns:p14="http://schemas.microsoft.com/office/powerpoint/2010/main" val="326578230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808382" y="805205"/>
            <a:ext cx="11078817" cy="40164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endParaRPr lang="en-GB" sz="40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8000" b="1" dirty="0">
                <a:solidFill>
                  <a:schemeClr val="bg1"/>
                </a:solidFill>
                <a:latin typeface="Gill Sans Nova Light"/>
                <a:ea typeface="MS PGothic"/>
              </a:rPr>
              <a:t>Nearly Half </a:t>
            </a:r>
            <a:r>
              <a:rPr lang="en-GB" sz="3500" dirty="0">
                <a:solidFill>
                  <a:schemeClr val="bg1"/>
                </a:solidFill>
                <a:latin typeface="Gill Sans Nova Light"/>
                <a:ea typeface="MS PGothic"/>
              </a:rPr>
              <a:t>of Anglicans have never been </a:t>
            </a:r>
          </a:p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/>
                <a:ea typeface="MS PGothic"/>
              </a:rPr>
              <a:t>			asked to </a:t>
            </a:r>
            <a:r>
              <a:rPr lang="en-GB" sz="7000" b="1" dirty="0">
                <a:solidFill>
                  <a:schemeClr val="bg1"/>
                </a:solidFill>
                <a:latin typeface="Gill Sans Nova Light"/>
                <a:ea typeface="MS PGothic"/>
              </a:rPr>
              <a:t>review their giving.</a:t>
            </a:r>
            <a:endParaRPr lang="en-GB" sz="7000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>
              <a:spcAft>
                <a:spcPts val="600"/>
              </a:spcAft>
            </a:pPr>
            <a:endParaRPr lang="en-GB" sz="1000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3500" b="1" dirty="0">
                <a:solidFill>
                  <a:schemeClr val="bg1"/>
                </a:solidFill>
                <a:latin typeface="Gill Sans Nova Light"/>
                <a:ea typeface="MS PGothic"/>
              </a:rPr>
              <a:t>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833114" y="5543944"/>
            <a:ext cx="1769164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Giving Habits</a:t>
            </a:r>
          </a:p>
        </p:txBody>
      </p:sp>
    </p:spTree>
    <p:extLst>
      <p:ext uri="{BB962C8B-B14F-4D97-AF65-F5344CB8AC3E}">
        <p14:creationId xmlns:p14="http://schemas.microsoft.com/office/powerpoint/2010/main" val="173817245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C161-411F-4A46-BF2A-295D49956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00" y="616925"/>
            <a:ext cx="10996084" cy="4244521"/>
          </a:xfrm>
        </p:spPr>
        <p:txBody>
          <a:bodyPr>
            <a:normAutofit/>
          </a:bodyPr>
          <a:lstStyle/>
          <a:p>
            <a:r>
              <a:rPr lang="en-GB" sz="3000" dirty="0">
                <a:latin typeface="Gill Sans Nova Light" panose="020B0302020104020203" pitchFamily="34" charset="0"/>
              </a:rPr>
              <a:t>Of the 26% who had been asked to </a:t>
            </a:r>
            <a:r>
              <a:rPr lang="en-GB" sz="4500" dirty="0">
                <a:latin typeface="Gill Sans Nova Light" panose="020B0302020104020203" pitchFamily="34" charset="0"/>
              </a:rPr>
              <a:t>review their giving </a:t>
            </a:r>
            <a:r>
              <a:rPr lang="en-GB" sz="3000" dirty="0">
                <a:latin typeface="Gill Sans Nova Light" panose="020B0302020104020203" pitchFamily="34" charset="0"/>
              </a:rPr>
              <a:t>over the past 6 months, </a:t>
            </a:r>
            <a:r>
              <a:rPr lang="en-GB" sz="4500" dirty="0">
                <a:latin typeface="Gill Sans Nova Light" panose="020B0302020104020203" pitchFamily="34" charset="0"/>
              </a:rPr>
              <a:t>over half </a:t>
            </a:r>
            <a:r>
              <a:rPr lang="en-GB" sz="3000" dirty="0">
                <a:latin typeface="Gill Sans Nova Light" panose="020B0302020104020203" pitchFamily="34" charset="0"/>
              </a:rPr>
              <a:t>gave by Direct Debit and through PGS. </a:t>
            </a: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latin typeface="Gill Sans Nova Light" panose="020B0302020104020203" pitchFamily="34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dirty="0">
                <a:latin typeface="Segoe UI" panose="020B0502040204020203" pitchFamily="34" charset="0"/>
              </a:rPr>
            </a:br>
            <a:br>
              <a:rPr lang="en-GB" sz="1800" dirty="0">
                <a:latin typeface="Segoe UI" panose="020B0502040204020203" pitchFamily="34" charset="0"/>
              </a:rPr>
            </a:br>
            <a:br>
              <a:rPr lang="en-GB" sz="1800" dirty="0"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72212-534E-41B2-9FF5-3503D824249C}"/>
              </a:ext>
            </a:extLst>
          </p:cNvPr>
          <p:cNvSpPr txBox="1"/>
          <p:nvPr/>
        </p:nvSpPr>
        <p:spPr>
          <a:xfrm>
            <a:off x="9694334" y="5594744"/>
            <a:ext cx="2133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2060"/>
                </a:solidFill>
              </a:rPr>
              <a:t>Key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90609-9E14-45BC-B076-7FA219E34253}"/>
              </a:ext>
            </a:extLst>
          </p:cNvPr>
          <p:cNvSpPr txBox="1"/>
          <p:nvPr/>
        </p:nvSpPr>
        <p:spPr>
          <a:xfrm>
            <a:off x="813707" y="3526971"/>
            <a:ext cx="10384971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999"/>
                </a:solidFill>
                <a:latin typeface="Gill Sans Nova Light" panose="020B0302020104020203" pitchFamily="34" charset="0"/>
              </a:rPr>
              <a:t>KEY RECOMMENDATIONS:</a:t>
            </a:r>
          </a:p>
          <a:p>
            <a:endParaRPr lang="en-GB" sz="1000" b="1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999"/>
                </a:solidFill>
                <a:latin typeface="Gill Sans Nova Light" panose="020B0302020104020203" pitchFamily="34" charset="0"/>
              </a:rPr>
              <a:t>Join and promote a Direct Debit / Standing Order monthly giving scheme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rgbClr val="009999"/>
                </a:solidFill>
                <a:latin typeface="Gill Sans Nova Light" panose="020B0302020104020203" pitchFamily="34" charset="0"/>
              </a:rPr>
              <a:t>Ask all members to review their giving as part of an annual giving campaign </a:t>
            </a:r>
            <a:endParaRPr lang="en-GB" dirty="0">
              <a:solidFill>
                <a:srgbClr val="009999"/>
              </a:solidFill>
              <a:latin typeface="Gill Sans Nova Light" panose="020B03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940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141761-608B-4DD2-BF53-FA2C3FD47E92}"/>
              </a:ext>
            </a:extLst>
          </p:cNvPr>
          <p:cNvSpPr txBox="1"/>
          <p:nvPr/>
        </p:nvSpPr>
        <p:spPr>
          <a:xfrm>
            <a:off x="808383" y="1065795"/>
            <a:ext cx="10575234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Twice as many Anglicans were asked to give regularly by </a:t>
            </a:r>
          </a:p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collection envelope </a:t>
            </a:r>
            <a:r>
              <a:rPr lang="en-GB" sz="4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(60%) </a:t>
            </a: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		</a:t>
            </a:r>
            <a:r>
              <a:rPr lang="en-GB" sz="3500" dirty="0">
                <a:solidFill>
                  <a:schemeClr val="bg1"/>
                </a:solidFill>
                <a:latin typeface="Gill Sans Nova Light" panose="020B0302020104020203" pitchFamily="34" charset="0"/>
              </a:rPr>
              <a:t>compared to </a:t>
            </a:r>
          </a:p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	direct debit </a:t>
            </a:r>
            <a:r>
              <a:rPr lang="en-GB" sz="4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(31%).</a:t>
            </a:r>
          </a:p>
          <a:p>
            <a:pPr>
              <a:spcAft>
                <a:spcPts val="600"/>
              </a:spcAft>
            </a:pPr>
            <a:r>
              <a:rPr lang="en-GB" sz="2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</a:t>
            </a:r>
          </a:p>
          <a:p>
            <a:pPr>
              <a:spcAft>
                <a:spcPts val="600"/>
              </a:spcAft>
            </a:pPr>
            <a:r>
              <a:rPr lang="en-GB" sz="7000" b="1" dirty="0">
                <a:solidFill>
                  <a:schemeClr val="bg1"/>
                </a:solidFill>
                <a:latin typeface="Gill Sans Nova Light" panose="020B0302020104020203" pitchFamily="34" charset="0"/>
              </a:rPr>
              <a:t>		</a:t>
            </a:r>
            <a:endParaRPr lang="en-GB" sz="3500" b="1" dirty="0">
              <a:solidFill>
                <a:schemeClr val="bg1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9C189-A820-42AA-BEF9-D38A8D8A4837}"/>
              </a:ext>
            </a:extLst>
          </p:cNvPr>
          <p:cNvSpPr txBox="1"/>
          <p:nvPr/>
        </p:nvSpPr>
        <p:spPr>
          <a:xfrm>
            <a:off x="9730596" y="5492186"/>
            <a:ext cx="219110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dirty="0">
                <a:solidFill>
                  <a:srgbClr val="009999"/>
                </a:solidFill>
              </a:rPr>
              <a:t>Giving Methods</a:t>
            </a:r>
          </a:p>
        </p:txBody>
      </p:sp>
    </p:spTree>
    <p:extLst>
      <p:ext uri="{BB962C8B-B14F-4D97-AF65-F5344CB8AC3E}">
        <p14:creationId xmlns:p14="http://schemas.microsoft.com/office/powerpoint/2010/main" val="2002797712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ALYSISITEM" val="84f799c6-fb26-4dee-a688-60b81de502d7"/>
  <p:tag name="ANALYSISITEMDATABOUNDS" val="1x1-2x7"/>
</p:tagLst>
</file>

<file path=ppt/theme/theme1.xml><?xml version="1.0" encoding="utf-8"?>
<a:theme xmlns:a="http://schemas.openxmlformats.org/drawingml/2006/main" name="TheGenerosityWeek-Harvest-Title">
  <a:themeElements>
    <a:clrScheme name="The Generosity Wee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6AE2B"/>
      </a:accent1>
      <a:accent2>
        <a:srgbClr val="C13E3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GenerosityWeek-Harvest-2">
  <a:themeElements>
    <a:clrScheme name="The Generosity Wee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6AE2B"/>
      </a:accent1>
      <a:accent2>
        <a:srgbClr val="C13E3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eGenerosityWeek-Harvest-Title">
  <a:themeElements>
    <a:clrScheme name="The Generosity Wee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6AE2B"/>
      </a:accent1>
      <a:accent2>
        <a:srgbClr val="C13E3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heGenerosityWeek-Harvest-2">
  <a:themeElements>
    <a:clrScheme name="The Generosity Wee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6AE2B"/>
      </a:accent1>
      <a:accent2>
        <a:srgbClr val="C13E3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heGenerosityWeek-Harvest-2">
  <a:themeElements>
    <a:clrScheme name="The Generosity Wee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6AE2B"/>
      </a:accent1>
      <a:accent2>
        <a:srgbClr val="C13E3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fpSynergy-mix of colours">
    <a:dk1>
      <a:sysClr val="windowText" lastClr="000000"/>
    </a:dk1>
    <a:lt1>
      <a:sysClr val="window" lastClr="FFFFFF"/>
    </a:lt1>
    <a:dk2>
      <a:srgbClr val="1F91B5"/>
    </a:dk2>
    <a:lt2>
      <a:srgbClr val="EEECE1"/>
    </a:lt2>
    <a:accent1>
      <a:srgbClr val="1F91B5"/>
    </a:accent1>
    <a:accent2>
      <a:srgbClr val="B4209F"/>
    </a:accent2>
    <a:accent3>
      <a:srgbClr val="6A125D"/>
    </a:accent3>
    <a:accent4>
      <a:srgbClr val="28334A"/>
    </a:accent4>
    <a:accent5>
      <a:srgbClr val="64A70B"/>
    </a:accent5>
    <a:accent6>
      <a:srgbClr val="F8991D"/>
    </a:accent6>
    <a:hlink>
      <a:srgbClr val="28334A"/>
    </a:hlink>
    <a:folHlink>
      <a:srgbClr val="6A125D"/>
    </a:folHlink>
  </a:clrScheme>
  <a:fontScheme name="Aspect">
    <a:maj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ajorFont>
    <a:min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5B16C72BED454FAA68CFFCAD407EFF" ma:contentTypeVersion="13" ma:contentTypeDescription="Create a new document." ma:contentTypeScope="" ma:versionID="05232abe4ef7f08555b8af5036b5d13b">
  <xsd:schema xmlns:xsd="http://www.w3.org/2001/XMLSchema" xmlns:xs="http://www.w3.org/2001/XMLSchema" xmlns:p="http://schemas.microsoft.com/office/2006/metadata/properties" xmlns:ns1="http://schemas.microsoft.com/sharepoint/v3" xmlns:ns2="4c5d7ee9-ecf9-4871-ab0d-3348356f0bea" xmlns:ns3="1fffa710-a376-4c37-920a-399d3f1ff96a" targetNamespace="http://schemas.microsoft.com/office/2006/metadata/properties" ma:root="true" ma:fieldsID="87f7b5983b2c1e6c7350ad5bfc459deb" ns1:_="" ns2:_="" ns3:_="">
    <xsd:import namespace="http://schemas.microsoft.com/sharepoint/v3"/>
    <xsd:import namespace="4c5d7ee9-ecf9-4871-ab0d-3348356f0bea"/>
    <xsd:import namespace="1fffa710-a376-4c37-920a-399d3f1ff9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5d7ee9-ecf9-4871-ab0d-3348356f0b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ffa710-a376-4c37-920a-399d3f1ff96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9C533B-64F0-4F88-A6F5-C1EBBF7B5A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4FAA8C-9804-4EC6-9B71-1B954E218679}">
  <ds:schemaRefs>
    <ds:schemaRef ds:uri="http://www.w3.org/XML/1998/namespace"/>
    <ds:schemaRef ds:uri="http://purl.org/dc/terms/"/>
    <ds:schemaRef ds:uri="http://purl.org/dc/elements/1.1/"/>
    <ds:schemaRef ds:uri="139e81ff-3f40-48e1-b6f1-7f5547d7284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42AB3779-9CD7-4C88-8C66-2D903E9F9B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c5d7ee9-ecf9-4871-ab0d-3348356f0bea"/>
    <ds:schemaRef ds:uri="1fffa710-a376-4c37-920a-399d3f1ff9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10818</TotalTime>
  <Words>1460</Words>
  <Application>Microsoft Office PowerPoint</Application>
  <PresentationFormat>Widescreen</PresentationFormat>
  <Paragraphs>219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Arial</vt:lpstr>
      <vt:lpstr>Calibri</vt:lpstr>
      <vt:lpstr>DIN Condensed</vt:lpstr>
      <vt:lpstr>Gill Sans Nova</vt:lpstr>
      <vt:lpstr>Gill Sans Nova Light</vt:lpstr>
      <vt:lpstr>Segoe UI</vt:lpstr>
      <vt:lpstr>Trebuchet MS</vt:lpstr>
      <vt:lpstr>Wingdings</vt:lpstr>
      <vt:lpstr>TheGenerosityWeek-Harvest-Title</vt:lpstr>
      <vt:lpstr>TheGenerosityWeek-Harvest-2</vt:lpstr>
      <vt:lpstr>1_TheGenerosityWeek-Harvest-Title</vt:lpstr>
      <vt:lpstr>1_TheGenerosityWeek-Harvest-2</vt:lpstr>
      <vt:lpstr>2_TheGenerosityWeek-Harvest-2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Of the 26% who had been asked to review their giving over the past 6 months, over half gave by Direct Debit and through PGS.        </vt:lpstr>
      <vt:lpstr>PowerPoint Presentation</vt:lpstr>
      <vt:lpstr>39% of Anglicans would give by Direct Debit, Standing Order or PGS if made available.  Nearly 50% of church members have made an online donation,   but only 12% have given online to their church.       </vt:lpstr>
      <vt:lpstr>PowerPoint Presentation</vt:lpstr>
      <vt:lpstr>PowerPoint Presentation</vt:lpstr>
      <vt:lpstr>  Generosity is at the heart of our faith and our own generosity     is a testament and hallmark of our faith in action.       </vt:lpstr>
      <vt:lpstr>PowerPoint Presentation</vt:lpstr>
      <vt:lpstr>  Only 15% of Anglicans have ever been asked       to support their church by leaving a legacy.    </vt:lpstr>
      <vt:lpstr>PowerPoint Presentation</vt:lpstr>
      <vt:lpstr>  49% of givers said they would feel motivated to give more     if they understood the impact of their giving.   </vt:lpstr>
      <vt:lpstr>PowerPoint Presentation</vt:lpstr>
      <vt:lpstr>PowerPoint Presentation</vt:lpstr>
      <vt:lpstr>  30% of regular givers would be motivated to give more and  24% of non givers would feel motivated to give if there was greater appreciation of their giving.      </vt:lpstr>
      <vt:lpstr>PowerPoint Presentation</vt:lpstr>
      <vt:lpstr>PowerPoint Presentation</vt:lpstr>
      <vt:lpstr> Anglicans are more likely to be female, older (65+), from an AB social class (49%) and attend church in a rural setting.             </vt:lpstr>
      <vt:lpstr>PowerPoint Presentation</vt:lpstr>
      <vt:lpstr>PowerPoint Presentation</vt:lpstr>
      <vt:lpstr>PowerPoint Presentation</vt:lpstr>
      <vt:lpstr>PowerPoint Presentation</vt:lpstr>
      <vt:lpstr> Anglicans have Trust and Confidence in their churches. They are passionate about supporting the building and local community.   </vt:lpstr>
      <vt:lpstr>PowerPoint Presentation</vt:lpstr>
      <vt:lpstr>PowerPoint Presentation</vt:lpstr>
    </vt:vector>
  </TitlesOfParts>
  <Company>cdjshop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Stella</dc:creator>
  <cp:lastModifiedBy>White, Tracey</cp:lastModifiedBy>
  <cp:revision>589</cp:revision>
  <cp:lastPrinted>2019-06-24T08:50:44Z</cp:lastPrinted>
  <dcterms:created xsi:type="dcterms:W3CDTF">2008-10-15T17:40:14Z</dcterms:created>
  <dcterms:modified xsi:type="dcterms:W3CDTF">2021-06-08T14:18:47Z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0x010100735B16C72BED454FAA68CFFCAD407EFF</vt:lpwstr>
  </property>
</Properties>
</file>